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307" r:id="rId3"/>
    <p:sldId id="315" r:id="rId5"/>
    <p:sldId id="301" r:id="rId6"/>
  </p:sldIdLst>
  <p:sldSz cx="12192000" cy="6858000"/>
  <p:notesSz cx="6760845" cy="9942195"/>
  <p:custDataLst>
    <p:tags r:id="rId1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hezhang2" initials="z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15" autoAdjust="0"/>
    <p:restoredTop sz="94414" autoAdjust="0"/>
  </p:normalViewPr>
  <p:slideViewPr>
    <p:cSldViewPr snapToGrid="0">
      <p:cViewPr varScale="1">
        <p:scale>
          <a:sx n="71" d="100"/>
          <a:sy n="71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gs" Target="tags/tag2.xml"/><Relationship Id="rId10" Type="http://schemas.openxmlformats.org/officeDocument/2006/relationships/commentAuthors" Target="commentAuthor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3D7D0D-EA6F-4217-BDD4-3199C7A9920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D028FD-FE28-4694-A96F-8F7A28CBD1F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>
                <a:sym typeface="+mn-ea"/>
              </a:rPr>
              <a:t>    1</a:t>
            </a:r>
            <a:r>
              <a:rPr lang="zh-CN" altLang="en-US">
                <a:sym typeface="+mn-ea"/>
              </a:rPr>
              <a:t>、更匹配交付序列产品经理实际工作</a:t>
            </a:r>
            <a:endParaRPr lang="zh-CN" altLang="en-US"/>
          </a:p>
          <a:p>
            <a:r>
              <a:rPr lang="zh-CN" altLang="en-US">
                <a:sym typeface="+mn-ea"/>
              </a:rPr>
              <a:t> </a:t>
            </a:r>
            <a:r>
              <a:rPr lang="en-US" altLang="zh-CN">
                <a:sym typeface="+mn-ea"/>
              </a:rPr>
              <a:t>   2</a:t>
            </a:r>
            <a:r>
              <a:rPr lang="zh-CN" altLang="en-US">
                <a:sym typeface="+mn-ea"/>
              </a:rPr>
              <a:t>、合并一些核心能力重复的活动项</a:t>
            </a:r>
            <a:endParaRPr lang="zh-CN" altLang="en-US"/>
          </a:p>
          <a:p>
            <a:r>
              <a:rPr lang="zh-CN" altLang="en-US">
                <a:sym typeface="+mn-ea"/>
              </a:rPr>
              <a:t> </a:t>
            </a:r>
            <a:r>
              <a:rPr lang="en-US" altLang="zh-CN">
                <a:sym typeface="+mn-ea"/>
              </a:rPr>
              <a:t>   3</a:t>
            </a:r>
            <a:r>
              <a:rPr lang="zh-CN" altLang="en-US">
                <a:sym typeface="+mn-ea"/>
              </a:rPr>
              <a:t>、删除一些本职以外补位的活动项</a:t>
            </a:r>
            <a:endParaRPr lang="zh-CN" altLang="en-US"/>
          </a:p>
          <a:p>
            <a:r>
              <a:rPr lang="zh-CN" altLang="en-US">
                <a:sym typeface="+mn-ea"/>
              </a:rPr>
              <a:t> </a:t>
            </a:r>
            <a:r>
              <a:rPr lang="en-US" altLang="zh-CN">
                <a:sym typeface="+mn-ea"/>
              </a:rPr>
              <a:t>   4</a:t>
            </a:r>
            <a:r>
              <a:rPr lang="zh-CN" altLang="en-US">
                <a:sym typeface="+mn-ea"/>
              </a:rPr>
              <a:t>、按交付工作开展阶段调整大类。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D028FD-FE28-4694-A96F-8F7A28CBD1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>
                <a:sym typeface="+mn-ea"/>
              </a:rPr>
              <a:t>    1</a:t>
            </a:r>
            <a:r>
              <a:rPr lang="zh-CN" altLang="en-US">
                <a:sym typeface="+mn-ea"/>
              </a:rPr>
              <a:t>、更匹配交付序列产品经理实际工作</a:t>
            </a:r>
            <a:endParaRPr lang="zh-CN" altLang="en-US"/>
          </a:p>
          <a:p>
            <a:r>
              <a:rPr lang="zh-CN" altLang="en-US">
                <a:sym typeface="+mn-ea"/>
              </a:rPr>
              <a:t> </a:t>
            </a:r>
            <a:r>
              <a:rPr lang="en-US" altLang="zh-CN">
                <a:sym typeface="+mn-ea"/>
              </a:rPr>
              <a:t>   2</a:t>
            </a:r>
            <a:r>
              <a:rPr lang="zh-CN" altLang="en-US">
                <a:sym typeface="+mn-ea"/>
              </a:rPr>
              <a:t>、合并一些核心能力重复的活动项</a:t>
            </a:r>
            <a:endParaRPr lang="zh-CN" altLang="en-US"/>
          </a:p>
          <a:p>
            <a:r>
              <a:rPr lang="zh-CN" altLang="en-US">
                <a:sym typeface="+mn-ea"/>
              </a:rPr>
              <a:t> </a:t>
            </a:r>
            <a:r>
              <a:rPr lang="en-US" altLang="zh-CN">
                <a:sym typeface="+mn-ea"/>
              </a:rPr>
              <a:t>   3</a:t>
            </a:r>
            <a:r>
              <a:rPr lang="zh-CN" altLang="en-US">
                <a:sym typeface="+mn-ea"/>
              </a:rPr>
              <a:t>、删除一些本职以外补位的活动项</a:t>
            </a:r>
            <a:endParaRPr lang="zh-CN" altLang="en-US"/>
          </a:p>
          <a:p>
            <a:r>
              <a:rPr lang="zh-CN" altLang="en-US">
                <a:sym typeface="+mn-ea"/>
              </a:rPr>
              <a:t> </a:t>
            </a:r>
            <a:r>
              <a:rPr lang="en-US" altLang="zh-CN">
                <a:sym typeface="+mn-ea"/>
              </a:rPr>
              <a:t>   4</a:t>
            </a:r>
            <a:r>
              <a:rPr lang="zh-CN" altLang="en-US">
                <a:sym typeface="+mn-ea"/>
              </a:rPr>
              <a:t>、按交付工作开展阶段调整大类。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D028FD-FE28-4694-A96F-8F7A28CBD1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B39E-521A-4664-8AF3-B642EB854AF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377BB-6FC9-4309-8E13-CB8815A2D0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B39E-521A-4664-8AF3-B642EB854AF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377BB-6FC9-4309-8E13-CB8815A2D0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B39E-521A-4664-8AF3-B642EB854AF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377BB-6FC9-4309-8E13-CB8815A2D0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B39E-521A-4664-8AF3-B642EB854AF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377BB-6FC9-4309-8E13-CB8815A2D0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B39E-521A-4664-8AF3-B642EB854AF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377BB-6FC9-4309-8E13-CB8815A2D0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B39E-521A-4664-8AF3-B642EB854AF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377BB-6FC9-4309-8E13-CB8815A2D0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B39E-521A-4664-8AF3-B642EB854AF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377BB-6FC9-4309-8E13-CB8815A2D0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B39E-521A-4664-8AF3-B642EB854AF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377BB-6FC9-4309-8E13-CB8815A2D0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B39E-521A-4664-8AF3-B642EB854AF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377BB-6FC9-4309-8E13-CB8815A2D0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B39E-521A-4664-8AF3-B642EB854AF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377BB-6FC9-4309-8E13-CB8815A2D0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B39E-521A-4664-8AF3-B642EB854AF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377BB-6FC9-4309-8E13-CB8815A2D0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3B39E-521A-4664-8AF3-B642EB854AF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377BB-6FC9-4309-8E13-CB8815A2D05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5569405" y="2992670"/>
            <a:ext cx="1328240" cy="91236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</a:ln>
        </p:spPr>
        <p:txBody>
          <a:bodyPr wrap="none" lIns="81648" tIns="42457" rIns="81648" bIns="42457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交付产品</a:t>
            </a:r>
            <a:endParaRPr kumimoji="1"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管理</a:t>
            </a:r>
            <a:endParaRPr kumimoji="1"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" name="AutoShape 14"/>
          <p:cNvCxnSpPr>
            <a:cxnSpLocks noChangeShapeType="1"/>
            <a:stCxn id="9" idx="0"/>
            <a:endCxn id="4" idx="4"/>
          </p:cNvCxnSpPr>
          <p:nvPr/>
        </p:nvCxnSpPr>
        <p:spPr bwMode="auto">
          <a:xfrm rot="16200000">
            <a:off x="5305743" y="4833303"/>
            <a:ext cx="1856105" cy="3175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</a:ln>
        </p:spPr>
      </p:cxnSp>
      <p:sp>
        <p:nvSpPr>
          <p:cNvPr id="9" name="Rectangle 94"/>
          <p:cNvSpPr>
            <a:spLocks noChangeArrowheads="1"/>
          </p:cNvSpPr>
          <p:nvPr/>
        </p:nvSpPr>
        <p:spPr bwMode="auto">
          <a:xfrm>
            <a:off x="5344130" y="5761346"/>
            <a:ext cx="1778790" cy="24977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</a:ln>
        </p:spPr>
        <p:txBody>
          <a:bodyPr lIns="81648" tIns="42457" rIns="81648" bIns="42457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1200" dirty="0">
                <a:latin typeface="等线" panose="02010600030101010101" pitchFamily="2" charset="-122"/>
                <a:ea typeface="等线" panose="02010600030101010101" pitchFamily="2" charset="-122"/>
              </a:rPr>
              <a:t>体系建设</a:t>
            </a:r>
            <a:endParaRPr kumimoji="1" lang="zh-CN" altLang="en-US" sz="1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10" name="AutoShape 101"/>
          <p:cNvCxnSpPr>
            <a:cxnSpLocks noChangeShapeType="1"/>
            <a:stCxn id="99" idx="0"/>
            <a:endCxn id="9" idx="2"/>
          </p:cNvCxnSpPr>
          <p:nvPr/>
        </p:nvCxnSpPr>
        <p:spPr bwMode="auto">
          <a:xfrm rot="5400000" flipH="1" flipV="1">
            <a:off x="6019441" y="6047573"/>
            <a:ext cx="250531" cy="17763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</a:ln>
        </p:spPr>
      </p:cxnSp>
      <p:sp>
        <p:nvSpPr>
          <p:cNvPr id="11" name="Rectangle 102"/>
          <p:cNvSpPr>
            <a:spLocks noChangeArrowheads="1"/>
          </p:cNvSpPr>
          <p:nvPr/>
        </p:nvSpPr>
        <p:spPr bwMode="auto">
          <a:xfrm>
            <a:off x="3974487" y="6261656"/>
            <a:ext cx="1203125" cy="29283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Overflow="overflow" horzOverflow="overflow" vert="horz" wrap="square" lIns="90000" tIns="46800" rIns="90000" bIns="4680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kumimoji="1" lang="zh-CN" altLang="en-US" sz="1200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知识传承</a:t>
            </a:r>
            <a:endParaRPr kumimoji="1" lang="zh-CN" altLang="en-US" sz="1200" dirty="0" smtClean="0"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cxnSp>
        <p:nvCxnSpPr>
          <p:cNvPr id="12" name="AutoShape 103"/>
          <p:cNvCxnSpPr>
            <a:cxnSpLocks noChangeShapeType="1"/>
            <a:stCxn id="11" idx="0"/>
            <a:endCxn id="9" idx="2"/>
          </p:cNvCxnSpPr>
          <p:nvPr/>
        </p:nvCxnSpPr>
        <p:spPr bwMode="auto">
          <a:xfrm rot="5400000" flipH="1" flipV="1">
            <a:off x="5279522" y="5307654"/>
            <a:ext cx="250531" cy="16574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</a:ln>
        </p:spPr>
      </p:cxnSp>
      <p:sp>
        <p:nvSpPr>
          <p:cNvPr id="16" name="Rectangle 30"/>
          <p:cNvSpPr>
            <a:spLocks noChangeArrowheads="1"/>
          </p:cNvSpPr>
          <p:nvPr/>
        </p:nvSpPr>
        <p:spPr bwMode="auto">
          <a:xfrm>
            <a:off x="7304594" y="4276035"/>
            <a:ext cx="871200" cy="7920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</p:spPr>
        <p:txBody>
          <a:bodyPr lIns="90000" tIns="46800" rIns="90000" bIns="46800" anchor="ctr">
            <a:noAutofit/>
          </a:bodyPr>
          <a:lstStyle/>
          <a:p>
            <a:pPr lvl="0" algn="ctr">
              <a:buClrTx/>
              <a:buSzTx/>
              <a:buFontTx/>
            </a:pPr>
            <a:r>
              <a:rPr kumimoji="1" lang="zh-CN" altLang="en-US" sz="1200" b="1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项目</a:t>
            </a:r>
            <a:r>
              <a:rPr kumimoji="1" lang="zh-CN" altLang="en-US" sz="1200" b="1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保障</a:t>
            </a:r>
            <a:endParaRPr kumimoji="1" lang="zh-CN" altLang="en-US" sz="1200" b="1" dirty="0" smtClean="0"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cxnSp>
        <p:nvCxnSpPr>
          <p:cNvPr id="18" name="肘形连接符 281"/>
          <p:cNvCxnSpPr>
            <a:stCxn id="4" idx="2"/>
            <a:endCxn id="43" idx="3"/>
          </p:cNvCxnSpPr>
          <p:nvPr/>
        </p:nvCxnSpPr>
        <p:spPr>
          <a:xfrm rot="10800000" flipV="1">
            <a:off x="5178425" y="3449320"/>
            <a:ext cx="391160" cy="12922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</a:ln>
        </p:spPr>
      </p:cxnSp>
      <p:cxnSp>
        <p:nvCxnSpPr>
          <p:cNvPr id="20" name="肘形连接符 291"/>
          <p:cNvCxnSpPr>
            <a:stCxn id="4" idx="6"/>
            <a:endCxn id="16" idx="1"/>
          </p:cNvCxnSpPr>
          <p:nvPr/>
        </p:nvCxnSpPr>
        <p:spPr>
          <a:xfrm>
            <a:off x="6898005" y="3449320"/>
            <a:ext cx="406400" cy="122301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</a:ln>
        </p:spPr>
      </p:cxn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4319270" y="2404745"/>
            <a:ext cx="871220" cy="7264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 lIns="90000" tIns="46800" rIns="90000" bIns="46800" anchor="ctr">
            <a:noAutofit/>
          </a:bodyPr>
          <a:lstStyle/>
          <a:p>
            <a:pPr lvl="0" algn="ctr">
              <a:buClrTx/>
              <a:buSzTx/>
              <a:buFontTx/>
            </a:pPr>
            <a:r>
              <a:rPr kumimoji="1" lang="zh-CN" altLang="en-US" sz="1200" b="1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方案</a:t>
            </a:r>
            <a:r>
              <a:rPr kumimoji="1" lang="zh-CN" altLang="en-US" sz="1200" b="1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策划</a:t>
            </a:r>
            <a:endParaRPr kumimoji="1" lang="zh-CN" altLang="en-US" sz="1200" b="1" dirty="0" smtClean="0"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cxnSp>
        <p:nvCxnSpPr>
          <p:cNvPr id="28" name="肘形连接符 122"/>
          <p:cNvCxnSpPr>
            <a:stCxn id="22" idx="3"/>
            <a:endCxn id="4" idx="2"/>
          </p:cNvCxnSpPr>
          <p:nvPr/>
        </p:nvCxnSpPr>
        <p:spPr>
          <a:xfrm>
            <a:off x="5190490" y="2767965"/>
            <a:ext cx="379095" cy="681355"/>
          </a:xfrm>
          <a:prstGeom prst="bentConnector3">
            <a:avLst>
              <a:gd name="adj1" fmla="val 50084"/>
            </a:avLst>
          </a:prstGeom>
          <a:noFill/>
          <a:ln w="9525">
            <a:solidFill>
              <a:schemeClr val="tx1"/>
            </a:solidFill>
            <a:miter lim="800000"/>
          </a:ln>
        </p:spPr>
      </p:cxnSp>
      <p:cxnSp>
        <p:nvCxnSpPr>
          <p:cNvPr id="30" name="AutoShape 101"/>
          <p:cNvCxnSpPr>
            <a:cxnSpLocks noChangeShapeType="1"/>
            <a:stCxn id="100" idx="0"/>
            <a:endCxn id="9" idx="2"/>
          </p:cNvCxnSpPr>
          <p:nvPr/>
        </p:nvCxnSpPr>
        <p:spPr bwMode="auto">
          <a:xfrm rot="16200000" flipV="1">
            <a:off x="6851187" y="5393464"/>
            <a:ext cx="250531" cy="1485854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</a:ln>
        </p:spPr>
      </p:cxnSp>
      <p:sp>
        <p:nvSpPr>
          <p:cNvPr id="43" name="Rectangle 4"/>
          <p:cNvSpPr>
            <a:spLocks noChangeArrowheads="1"/>
          </p:cNvSpPr>
          <p:nvPr/>
        </p:nvSpPr>
        <p:spPr bwMode="auto">
          <a:xfrm>
            <a:off x="4307202" y="4345244"/>
            <a:ext cx="871200" cy="7920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</p:spPr>
        <p:txBody>
          <a:bodyPr lIns="90000" tIns="46800" rIns="90000" bIns="46800" anchor="ctr">
            <a:noAutofit/>
          </a:bodyPr>
          <a:lstStyle/>
          <a:p>
            <a:pPr lvl="0" algn="ctr">
              <a:buClrTx/>
              <a:buSzTx/>
              <a:buFontTx/>
            </a:pPr>
            <a:r>
              <a:rPr kumimoji="1" lang="zh-CN" altLang="en-US" sz="1200" b="1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需求</a:t>
            </a:r>
            <a:r>
              <a:rPr kumimoji="1" lang="zh-CN" altLang="en-US" sz="1200" b="1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与设计</a:t>
            </a:r>
            <a:endParaRPr kumimoji="1" lang="zh-CN" altLang="en-US" sz="1200" b="1" dirty="0" smtClean="0"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cxnSp>
        <p:nvCxnSpPr>
          <p:cNvPr id="45" name="肘形连接符 165"/>
          <p:cNvCxnSpPr>
            <a:cxnSpLocks noChangeShapeType="1"/>
            <a:stCxn id="43" idx="1"/>
            <a:endCxn id="57" idx="3"/>
          </p:cNvCxnSpPr>
          <p:nvPr/>
        </p:nvCxnSpPr>
        <p:spPr bwMode="auto">
          <a:xfrm rot="10800000">
            <a:off x="3729355" y="4155440"/>
            <a:ext cx="577850" cy="58610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</a:ln>
        </p:spPr>
      </p:cxnSp>
      <p:cxnSp>
        <p:nvCxnSpPr>
          <p:cNvPr id="46" name="肘形连接符 166"/>
          <p:cNvCxnSpPr>
            <a:cxnSpLocks noChangeShapeType="1"/>
            <a:stCxn id="43" idx="1"/>
            <a:endCxn id="58" idx="3"/>
          </p:cNvCxnSpPr>
          <p:nvPr/>
        </p:nvCxnSpPr>
        <p:spPr bwMode="auto">
          <a:xfrm rot="10800000" flipV="1">
            <a:off x="3729355" y="4741545"/>
            <a:ext cx="577850" cy="45212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</a:ln>
        </p:spPr>
      </p:cxnSp>
      <p:sp>
        <p:nvSpPr>
          <p:cNvPr id="47" name="Rectangle 48"/>
          <p:cNvSpPr>
            <a:spLocks noChangeArrowheads="1"/>
          </p:cNvSpPr>
          <p:nvPr/>
        </p:nvSpPr>
        <p:spPr bwMode="auto">
          <a:xfrm>
            <a:off x="7291702" y="2463110"/>
            <a:ext cx="871200" cy="792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 wrap="square" lIns="90000" tIns="46800" rIns="90000" bIns="46800" anchor="ctr">
            <a:noAutofit/>
          </a:bodyPr>
          <a:lstStyle/>
          <a:p>
            <a:pPr lvl="0" algn="ctr">
              <a:buClrTx/>
              <a:buSzTx/>
              <a:buFontTx/>
            </a:pPr>
            <a:r>
              <a:rPr kumimoji="1" lang="zh-CN" altLang="en-US" sz="1200" b="1" strike="dblStrike" dirty="0" smtClean="0">
                <a:uFillTx/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项目</a:t>
            </a:r>
            <a:r>
              <a:rPr kumimoji="1" lang="zh-CN" altLang="en-US" sz="1200" b="1" strike="dblStrike" dirty="0" smtClean="0">
                <a:uFillTx/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管理</a:t>
            </a:r>
            <a:endParaRPr kumimoji="1" lang="zh-CN" altLang="en-US" sz="1200" b="1" strike="dblStrike" dirty="0" smtClean="0">
              <a:uFillTx/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sp>
        <p:nvSpPr>
          <p:cNvPr id="56" name="Rectangle 49"/>
          <p:cNvSpPr>
            <a:spLocks noChangeArrowheads="1"/>
          </p:cNvSpPr>
          <p:nvPr/>
        </p:nvSpPr>
        <p:spPr bwMode="auto">
          <a:xfrm>
            <a:off x="8618220" y="2532380"/>
            <a:ext cx="1889760" cy="22288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 wrap="square" lIns="90000" tIns="46800" rIns="90000" bIns="46800" anchor="ctr">
            <a:noAutofit/>
          </a:bodyPr>
          <a:lstStyle/>
          <a:p>
            <a:pPr lvl="0" algn="ctr">
              <a:buClrTx/>
              <a:buSzTx/>
              <a:buFontTx/>
            </a:pPr>
            <a:r>
              <a:rPr kumimoji="1" lang="zh-CN" altLang="en-US" sz="1200" b="1" strike="dblStrike" dirty="0" smtClean="0">
                <a:uFillTx/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项目计划制定</a:t>
            </a:r>
            <a:endParaRPr kumimoji="1" lang="zh-CN" altLang="en-US" sz="1200" b="1" strike="dblStrike" dirty="0" smtClean="0">
              <a:uFillTx/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sp>
        <p:nvSpPr>
          <p:cNvPr id="57" name="Rectangle 34"/>
          <p:cNvSpPr>
            <a:spLocks noChangeArrowheads="1"/>
          </p:cNvSpPr>
          <p:nvPr/>
        </p:nvSpPr>
        <p:spPr bwMode="auto">
          <a:xfrm>
            <a:off x="1802765" y="4044315"/>
            <a:ext cx="1926590" cy="22161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 wrap="square" lIns="90000" tIns="46800" rIns="90000" bIns="46800" anchor="ctr">
            <a:noAutofit/>
          </a:bodyPr>
          <a:lstStyle/>
          <a:p>
            <a:pPr lvl="0" algn="ctr">
              <a:buClrTx/>
              <a:buSzTx/>
              <a:buFontTx/>
            </a:pPr>
            <a:r>
              <a:rPr kumimoji="1" lang="zh-CN" altLang="en-US" sz="1200" b="1" strike="dblStrike" dirty="0" smtClean="0">
                <a:uFillTx/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项目</a:t>
            </a:r>
            <a:r>
              <a:rPr kumimoji="1" lang="zh-CN" altLang="en-US" sz="1200" b="1" strike="dblStrike" dirty="0" smtClean="0">
                <a:uFillTx/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需求</a:t>
            </a:r>
            <a:r>
              <a:rPr kumimoji="1" lang="zh-CN" altLang="en-US" sz="1200" b="1" strike="dblStrike" dirty="0" smtClean="0">
                <a:uFillTx/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调研与</a:t>
            </a:r>
            <a:r>
              <a:rPr kumimoji="1" lang="zh-CN" altLang="en-US" sz="1200" b="1" strike="dblStrike" dirty="0" smtClean="0">
                <a:uFillTx/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分析</a:t>
            </a:r>
            <a:endParaRPr kumimoji="1" lang="zh-CN" altLang="en-US" sz="1200" b="1" strike="dblStrike" dirty="0" smtClean="0">
              <a:uFillTx/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sp>
        <p:nvSpPr>
          <p:cNvPr id="58" name="Rectangle 35"/>
          <p:cNvSpPr>
            <a:spLocks noChangeArrowheads="1"/>
          </p:cNvSpPr>
          <p:nvPr/>
        </p:nvSpPr>
        <p:spPr bwMode="auto">
          <a:xfrm>
            <a:off x="1802765" y="5082540"/>
            <a:ext cx="1926590" cy="2216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 wrap="square" lIns="90000" tIns="46800" rIns="90000" bIns="46800" anchor="ctr">
            <a:noAutofit/>
          </a:bodyPr>
          <a:lstStyle/>
          <a:p>
            <a:pPr lvl="0" algn="ctr">
              <a:buClrTx/>
              <a:buSzTx/>
              <a:buFontTx/>
            </a:pPr>
            <a:r>
              <a:rPr kumimoji="1" lang="zh-CN" altLang="en-US" sz="1200" b="1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产品设计</a:t>
            </a:r>
            <a:endParaRPr kumimoji="1" lang="zh-CN" altLang="en-US" sz="1200" b="1" dirty="0" smtClean="0"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sp>
        <p:nvSpPr>
          <p:cNvPr id="60" name="Rectangle 49"/>
          <p:cNvSpPr>
            <a:spLocks noChangeArrowheads="1"/>
          </p:cNvSpPr>
          <p:nvPr/>
        </p:nvSpPr>
        <p:spPr bwMode="auto">
          <a:xfrm>
            <a:off x="1802765" y="5576570"/>
            <a:ext cx="1926590" cy="2216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 wrap="square" lIns="90000" tIns="46800" rIns="90000" bIns="46800" anchor="ctr">
            <a:noAutofit/>
          </a:bodyPr>
          <a:lstStyle/>
          <a:p>
            <a:pPr lvl="0" algn="ctr">
              <a:buClrTx/>
              <a:buSzTx/>
              <a:buFontTx/>
            </a:pPr>
            <a:r>
              <a:rPr kumimoji="1" lang="zh-CN" altLang="en-US" sz="1200" b="1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共性需求与基线</a:t>
            </a:r>
            <a:r>
              <a:rPr kumimoji="1" lang="zh-CN" altLang="en-US" sz="1200" b="1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沉淀</a:t>
            </a:r>
            <a:endParaRPr kumimoji="1" lang="zh-CN" altLang="en-US" sz="1200" b="1" dirty="0" smtClean="0"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sp>
        <p:nvSpPr>
          <p:cNvPr id="63" name="Rectangle 56"/>
          <p:cNvSpPr>
            <a:spLocks noChangeArrowheads="1"/>
          </p:cNvSpPr>
          <p:nvPr/>
        </p:nvSpPr>
        <p:spPr bwMode="auto">
          <a:xfrm>
            <a:off x="8618220" y="2945130"/>
            <a:ext cx="1889760" cy="22542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 wrap="square" lIns="90000" tIns="46800" rIns="90000" bIns="46800" anchor="ctr">
            <a:noAutofit/>
          </a:bodyPr>
          <a:lstStyle/>
          <a:p>
            <a:pPr lvl="0" algn="ctr">
              <a:buClrTx/>
              <a:buSzTx/>
              <a:buFontTx/>
            </a:pPr>
            <a:r>
              <a:rPr kumimoji="1" lang="zh-CN" altLang="en-US" sz="1200" b="1" strike="dblStrike" dirty="0" smtClean="0">
                <a:uFillTx/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产品版本</a:t>
            </a:r>
            <a:r>
              <a:rPr kumimoji="1" lang="zh-CN" altLang="en-US" sz="1200" b="1" strike="dblStrike" dirty="0" smtClean="0">
                <a:uFillTx/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管理</a:t>
            </a:r>
            <a:endParaRPr kumimoji="1" lang="zh-CN" altLang="en-US" sz="1200" b="1" strike="dblStrike" dirty="0" smtClean="0">
              <a:uFillTx/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cxnSp>
        <p:nvCxnSpPr>
          <p:cNvPr id="74" name="肘形连接符 166"/>
          <p:cNvCxnSpPr>
            <a:cxnSpLocks noChangeShapeType="1"/>
            <a:stCxn id="43" idx="1"/>
            <a:endCxn id="60" idx="3"/>
          </p:cNvCxnSpPr>
          <p:nvPr/>
        </p:nvCxnSpPr>
        <p:spPr bwMode="auto">
          <a:xfrm rot="10800000" flipV="1">
            <a:off x="3729355" y="4741545"/>
            <a:ext cx="577850" cy="9461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</a:ln>
        </p:spPr>
      </p:cxnSp>
      <p:sp>
        <p:nvSpPr>
          <p:cNvPr id="86" name="Rectangle 25"/>
          <p:cNvSpPr>
            <a:spLocks noChangeArrowheads="1"/>
          </p:cNvSpPr>
          <p:nvPr/>
        </p:nvSpPr>
        <p:spPr bwMode="auto">
          <a:xfrm>
            <a:off x="1814830" y="2304415"/>
            <a:ext cx="1926590" cy="22987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 wrap="square" lIns="90000" tIns="46800" rIns="90000" bIns="46800" anchor="ctr">
            <a:noAutofit/>
          </a:bodyPr>
          <a:lstStyle/>
          <a:p>
            <a:pPr lvl="0" algn="ctr">
              <a:buClrTx/>
              <a:buSzTx/>
              <a:buFontTx/>
            </a:pPr>
            <a:r>
              <a:rPr kumimoji="1" lang="zh-CN" altLang="en-US" sz="1200" b="1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方案策划及支持</a:t>
            </a:r>
            <a:endParaRPr kumimoji="1" lang="zh-CN" altLang="en-US" sz="1200" b="1" dirty="0" smtClean="0"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sp>
        <p:nvSpPr>
          <p:cNvPr id="99" name="Rectangle 102"/>
          <p:cNvSpPr>
            <a:spLocks noChangeArrowheads="1"/>
          </p:cNvSpPr>
          <p:nvPr/>
        </p:nvSpPr>
        <p:spPr bwMode="auto">
          <a:xfrm>
            <a:off x="5454325" y="6261656"/>
            <a:ext cx="1203125" cy="2928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</a:ln>
        </p:spPr>
        <p:txBody>
          <a:bodyPr wrap="none" lIns="82954" tIns="41477" rIns="82954" bIns="41477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200" dirty="0">
                <a:latin typeface="等线" panose="02010600030101010101" pitchFamily="2" charset="-122"/>
                <a:ea typeface="等线" panose="02010600030101010101" pitchFamily="2" charset="-122"/>
              </a:rPr>
              <a:t>流程制度优化</a:t>
            </a:r>
            <a:endParaRPr lang="zh-CN" altLang="en-US" sz="1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0" name="Rectangle 102"/>
          <p:cNvSpPr>
            <a:spLocks noChangeArrowheads="1"/>
          </p:cNvSpPr>
          <p:nvPr/>
        </p:nvSpPr>
        <p:spPr bwMode="auto">
          <a:xfrm>
            <a:off x="6918699" y="6261656"/>
            <a:ext cx="1601359" cy="29283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Overflow="overflow" horzOverflow="overflow" vert="horz" wrap="square" lIns="90000" tIns="46800" rIns="90000" bIns="4680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kumimoji="1" lang="zh-CN" altLang="en-US" sz="1200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人员培养</a:t>
            </a:r>
            <a:r>
              <a:rPr kumimoji="1" lang="zh-CN" altLang="en-US" sz="1200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及团队管理</a:t>
            </a:r>
            <a:endParaRPr kumimoji="1" lang="zh-CN" altLang="en-US" sz="1200" dirty="0" smtClean="0"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sp>
        <p:nvSpPr>
          <p:cNvPr id="113" name="Rectangle 20"/>
          <p:cNvSpPr>
            <a:spLocks noChangeArrowheads="1"/>
          </p:cNvSpPr>
          <p:nvPr/>
        </p:nvSpPr>
        <p:spPr bwMode="auto">
          <a:xfrm>
            <a:off x="5542010" y="1446051"/>
            <a:ext cx="1383031" cy="34390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 lIns="67500" tIns="35100" rIns="67500" bIns="35100" anchor="ctr"/>
          <a:lstStyle/>
          <a:p>
            <a:pPr algn="ctr"/>
            <a:r>
              <a:rPr lang="zh-CN" altLang="en-US" sz="1200" dirty="0">
                <a:latin typeface="等线" panose="02010600030101010101" pitchFamily="2" charset="-122"/>
                <a:ea typeface="等线" panose="02010600030101010101" pitchFamily="2" charset="-122"/>
              </a:rPr>
              <a:t>基本素质</a:t>
            </a:r>
            <a:endParaRPr lang="zh-CN" altLang="en-US" sz="1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114" name="AutoShape 25"/>
          <p:cNvCxnSpPr>
            <a:cxnSpLocks noChangeShapeType="1"/>
            <a:stCxn id="119" idx="2"/>
            <a:endCxn id="113" idx="0"/>
          </p:cNvCxnSpPr>
          <p:nvPr/>
        </p:nvCxnSpPr>
        <p:spPr bwMode="auto">
          <a:xfrm rot="16200000" flipH="1">
            <a:off x="5015727" y="228252"/>
            <a:ext cx="242598" cy="2193000"/>
          </a:xfrm>
          <a:prstGeom prst="bentConnector3">
            <a:avLst>
              <a:gd name="adj1" fmla="val 50000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</a:ln>
        </p:spPr>
      </p:cxnSp>
      <p:cxnSp>
        <p:nvCxnSpPr>
          <p:cNvPr id="115" name="AutoShape 26"/>
          <p:cNvCxnSpPr>
            <a:cxnSpLocks noChangeShapeType="1"/>
            <a:stCxn id="118" idx="2"/>
            <a:endCxn id="113" idx="0"/>
          </p:cNvCxnSpPr>
          <p:nvPr/>
        </p:nvCxnSpPr>
        <p:spPr bwMode="auto">
          <a:xfrm rot="5400000">
            <a:off x="6365457" y="1071523"/>
            <a:ext cx="242598" cy="506459"/>
          </a:xfrm>
          <a:prstGeom prst="bentConnector3">
            <a:avLst>
              <a:gd name="adj1" fmla="val 50000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</a:ln>
        </p:spPr>
      </p:cxnSp>
      <p:cxnSp>
        <p:nvCxnSpPr>
          <p:cNvPr id="116" name="AutoShape 27"/>
          <p:cNvCxnSpPr>
            <a:cxnSpLocks noChangeShapeType="1"/>
            <a:stCxn id="121" idx="2"/>
            <a:endCxn id="113" idx="0"/>
          </p:cNvCxnSpPr>
          <p:nvPr/>
        </p:nvCxnSpPr>
        <p:spPr bwMode="auto">
          <a:xfrm rot="16200000" flipH="1">
            <a:off x="5474617" y="687142"/>
            <a:ext cx="242598" cy="1275220"/>
          </a:xfrm>
          <a:prstGeom prst="bentConnector3">
            <a:avLst>
              <a:gd name="adj1" fmla="val 50000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</a:ln>
        </p:spPr>
      </p:cxnSp>
      <p:cxnSp>
        <p:nvCxnSpPr>
          <p:cNvPr id="117" name="AutoShape 28"/>
          <p:cNvCxnSpPr>
            <a:cxnSpLocks noChangeShapeType="1"/>
            <a:stCxn id="120" idx="2"/>
            <a:endCxn id="113" idx="0"/>
          </p:cNvCxnSpPr>
          <p:nvPr/>
        </p:nvCxnSpPr>
        <p:spPr bwMode="auto">
          <a:xfrm rot="16200000" flipH="1">
            <a:off x="5924478" y="1137003"/>
            <a:ext cx="242598" cy="375498"/>
          </a:xfrm>
          <a:prstGeom prst="bentConnector3">
            <a:avLst>
              <a:gd name="adj1" fmla="val 50000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</a:ln>
        </p:spPr>
      </p:cxnSp>
      <p:sp>
        <p:nvSpPr>
          <p:cNvPr id="118" name="Rectangle 21"/>
          <p:cNvSpPr>
            <a:spLocks noChangeArrowheads="1"/>
          </p:cNvSpPr>
          <p:nvPr/>
        </p:nvSpPr>
        <p:spPr bwMode="auto">
          <a:xfrm>
            <a:off x="6332711" y="905546"/>
            <a:ext cx="814548" cy="29790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 lIns="67500" tIns="35100" rIns="67500" bIns="35100" anchor="ctr"/>
          <a:lstStyle/>
          <a:p>
            <a:pPr algn="ctr"/>
            <a:r>
              <a:rPr lang="zh-CN" altLang="en-US" sz="1200" dirty="0">
                <a:latin typeface="等线" panose="02010600030101010101" pitchFamily="2" charset="-122"/>
                <a:ea typeface="等线" panose="02010600030101010101" pitchFamily="2" charset="-122"/>
              </a:rPr>
              <a:t>组织绩效</a:t>
            </a:r>
            <a:endParaRPr lang="zh-CN" altLang="en-US" sz="1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19" name="Rectangle 22"/>
          <p:cNvSpPr>
            <a:spLocks noChangeArrowheads="1"/>
          </p:cNvSpPr>
          <p:nvPr/>
        </p:nvSpPr>
        <p:spPr bwMode="auto">
          <a:xfrm>
            <a:off x="3633252" y="905546"/>
            <a:ext cx="814548" cy="29790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 lIns="67500" tIns="35100" rIns="67500" bIns="35100" anchor="ctr"/>
          <a:lstStyle/>
          <a:p>
            <a:pPr algn="ctr"/>
            <a:r>
              <a:rPr lang="zh-CN" altLang="en-US" sz="1200" dirty="0">
                <a:latin typeface="等线" panose="02010600030101010101" pitchFamily="2" charset="-122"/>
                <a:ea typeface="等线" panose="02010600030101010101" pitchFamily="2" charset="-122"/>
              </a:rPr>
              <a:t>成就导向</a:t>
            </a:r>
            <a:endParaRPr lang="zh-CN" altLang="en-US" sz="1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20" name="Rectangle 23"/>
          <p:cNvSpPr>
            <a:spLocks noChangeArrowheads="1"/>
          </p:cNvSpPr>
          <p:nvPr/>
        </p:nvSpPr>
        <p:spPr bwMode="auto">
          <a:xfrm>
            <a:off x="5438077" y="905546"/>
            <a:ext cx="839902" cy="29790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 lIns="67500" tIns="35100" rIns="67500" bIns="35100" anchor="ctr"/>
          <a:lstStyle/>
          <a:p>
            <a:pPr algn="ctr"/>
            <a:r>
              <a:rPr lang="zh-CN" altLang="en-US" sz="1200" dirty="0">
                <a:latin typeface="等线" panose="02010600030101010101" pitchFamily="2" charset="-122"/>
                <a:ea typeface="等线" panose="02010600030101010101" pitchFamily="2" charset="-122"/>
              </a:rPr>
              <a:t>学习能力</a:t>
            </a:r>
            <a:endParaRPr lang="zh-CN" altLang="en-US" sz="1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21" name="Rectangle 24"/>
          <p:cNvSpPr>
            <a:spLocks noChangeArrowheads="1"/>
          </p:cNvSpPr>
          <p:nvPr/>
        </p:nvSpPr>
        <p:spPr bwMode="auto">
          <a:xfrm>
            <a:off x="4508821" y="905546"/>
            <a:ext cx="898970" cy="29790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 lIns="67500" tIns="35100" rIns="67500" bIns="35100" anchor="ctr"/>
          <a:lstStyle/>
          <a:p>
            <a:pPr algn="ctr"/>
            <a:r>
              <a:rPr lang="zh-CN" altLang="en-US" sz="1200" dirty="0">
                <a:latin typeface="等线" panose="02010600030101010101" pitchFamily="2" charset="-122"/>
                <a:ea typeface="等线" panose="02010600030101010101" pitchFamily="2" charset="-122"/>
              </a:rPr>
              <a:t>关注客户</a:t>
            </a:r>
            <a:endParaRPr lang="zh-CN" altLang="en-US" sz="1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22" name="Rectangle 88"/>
          <p:cNvSpPr>
            <a:spLocks noChangeArrowheads="1"/>
          </p:cNvSpPr>
          <p:nvPr/>
        </p:nvSpPr>
        <p:spPr bwMode="auto">
          <a:xfrm>
            <a:off x="7171256" y="905546"/>
            <a:ext cx="987280" cy="29790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 lIns="67500" tIns="35100" rIns="67500" bIns="35100" anchor="ctr"/>
          <a:lstStyle/>
          <a:p>
            <a:pPr algn="ctr"/>
            <a:r>
              <a:rPr lang="zh-CN" altLang="en-US" sz="1200">
                <a:latin typeface="等线" panose="02010600030101010101" pitchFamily="2" charset="-122"/>
                <a:ea typeface="等线" panose="02010600030101010101" pitchFamily="2" charset="-122"/>
              </a:rPr>
              <a:t>团队领导力</a:t>
            </a:r>
            <a:endParaRPr lang="zh-CN" altLang="en-US" sz="120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23" name="Rectangle 89"/>
          <p:cNvSpPr>
            <a:spLocks noChangeArrowheads="1"/>
          </p:cNvSpPr>
          <p:nvPr/>
        </p:nvSpPr>
        <p:spPr bwMode="auto">
          <a:xfrm>
            <a:off x="8158536" y="905546"/>
            <a:ext cx="763548" cy="29790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 lIns="67500" tIns="35100" rIns="67500" bIns="35100" anchor="ctr"/>
          <a:lstStyle/>
          <a:p>
            <a:pPr algn="ctr"/>
            <a:r>
              <a:rPr lang="zh-CN" altLang="en-US" sz="1200" dirty="0">
                <a:latin typeface="等线" panose="02010600030101010101" pitchFamily="2" charset="-122"/>
                <a:ea typeface="等线" panose="02010600030101010101" pitchFamily="2" charset="-122"/>
              </a:rPr>
              <a:t>坚韧性</a:t>
            </a:r>
            <a:endParaRPr lang="zh-CN" altLang="en-US" sz="1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124" name="AutoShape 91"/>
          <p:cNvCxnSpPr>
            <a:cxnSpLocks noChangeShapeType="1"/>
            <a:stCxn id="122" idx="2"/>
            <a:endCxn id="113" idx="0"/>
          </p:cNvCxnSpPr>
          <p:nvPr/>
        </p:nvCxnSpPr>
        <p:spPr bwMode="auto">
          <a:xfrm rot="5400000">
            <a:off x="6827912" y="609067"/>
            <a:ext cx="242598" cy="1431370"/>
          </a:xfrm>
          <a:prstGeom prst="bentConnector3">
            <a:avLst>
              <a:gd name="adj1" fmla="val 50000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</a:ln>
        </p:spPr>
      </p:cxnSp>
      <p:cxnSp>
        <p:nvCxnSpPr>
          <p:cNvPr id="125" name="AutoShape 92"/>
          <p:cNvCxnSpPr>
            <a:cxnSpLocks noChangeShapeType="1"/>
            <a:stCxn id="123" idx="2"/>
            <a:endCxn id="113" idx="0"/>
          </p:cNvCxnSpPr>
          <p:nvPr/>
        </p:nvCxnSpPr>
        <p:spPr bwMode="auto">
          <a:xfrm rot="5400000">
            <a:off x="7265619" y="171360"/>
            <a:ext cx="242598" cy="2306784"/>
          </a:xfrm>
          <a:prstGeom prst="bentConnector3">
            <a:avLst>
              <a:gd name="adj1" fmla="val 50000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</a:ln>
        </p:spPr>
      </p:cxnSp>
      <p:cxnSp>
        <p:nvCxnSpPr>
          <p:cNvPr id="126" name="AutoShape 14"/>
          <p:cNvCxnSpPr>
            <a:cxnSpLocks noChangeShapeType="1"/>
            <a:stCxn id="4" idx="0"/>
            <a:endCxn id="113" idx="2"/>
          </p:cNvCxnSpPr>
          <p:nvPr/>
        </p:nvCxnSpPr>
        <p:spPr bwMode="auto">
          <a:xfrm rot="16200000">
            <a:off x="5632450" y="2391410"/>
            <a:ext cx="1202690" cy="3175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</a:ln>
        </p:spPr>
      </p:cxnSp>
      <p:sp>
        <p:nvSpPr>
          <p:cNvPr id="3" name="文本框 2"/>
          <p:cNvSpPr txBox="1"/>
          <p:nvPr/>
        </p:nvSpPr>
        <p:spPr>
          <a:xfrm>
            <a:off x="170755" y="180053"/>
            <a:ext cx="467611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交付产品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管理任职资格模型全集（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26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年修订）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0" name="Rectangle 49"/>
          <p:cNvSpPr>
            <a:spLocks noChangeArrowheads="1"/>
          </p:cNvSpPr>
          <p:nvPr/>
        </p:nvSpPr>
        <p:spPr bwMode="auto">
          <a:xfrm>
            <a:off x="1814830" y="2832735"/>
            <a:ext cx="1926590" cy="22161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 wrap="square" lIns="90000" tIns="46800" rIns="90000" bIns="46800" anchor="ctr">
            <a:noAutofit/>
          </a:bodyPr>
          <a:lstStyle/>
          <a:p>
            <a:pPr lvl="0" algn="ctr">
              <a:buClrTx/>
              <a:buSzTx/>
              <a:buFontTx/>
            </a:pPr>
            <a:r>
              <a:rPr kumimoji="1" lang="zh-CN" altLang="en-US" sz="1200" b="1" strike="dblStrike" dirty="0" smtClean="0">
                <a:uFillTx/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项目投入产出</a:t>
            </a:r>
            <a:r>
              <a:rPr kumimoji="1" lang="zh-CN" altLang="en-US" sz="1200" b="1" strike="dblStrike" dirty="0" smtClean="0">
                <a:uFillTx/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测算</a:t>
            </a:r>
            <a:endParaRPr kumimoji="1" lang="zh-CN" altLang="en-US" sz="1200" b="1" strike="dblStrike" dirty="0" smtClean="0">
              <a:uFillTx/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cxnSp>
        <p:nvCxnSpPr>
          <p:cNvPr id="131" name="肘形连接符 120"/>
          <p:cNvCxnSpPr>
            <a:stCxn id="22" idx="1"/>
            <a:endCxn id="130" idx="3"/>
          </p:cNvCxnSpPr>
          <p:nvPr/>
        </p:nvCxnSpPr>
        <p:spPr>
          <a:xfrm rot="10800000" flipV="1">
            <a:off x="3741420" y="2767965"/>
            <a:ext cx="577850" cy="17589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</a:ln>
        </p:spPr>
      </p:cxnSp>
      <p:sp>
        <p:nvSpPr>
          <p:cNvPr id="2" name="Rectangle 49"/>
          <p:cNvSpPr>
            <a:spLocks noChangeArrowheads="1"/>
          </p:cNvSpPr>
          <p:nvPr/>
        </p:nvSpPr>
        <p:spPr bwMode="auto">
          <a:xfrm>
            <a:off x="7268210" y="287655"/>
            <a:ext cx="1109980" cy="2489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 lIns="90000" tIns="46800" rIns="90000" bIns="46800" anchor="ctr"/>
          <a:p>
            <a:pPr algn="ctr"/>
            <a:r>
              <a:rPr kumimoji="1" lang="zh-CN" altLang="en-US" sz="1200" b="1" dirty="0" smtClean="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内容</a:t>
            </a:r>
            <a:r>
              <a:rPr kumimoji="1" lang="zh-CN" altLang="en-US" sz="1200" b="1" dirty="0" smtClean="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需修订</a:t>
            </a:r>
            <a:endParaRPr kumimoji="1" lang="zh-CN" altLang="en-US" sz="1200" b="1" dirty="0" smtClean="0">
              <a:solidFill>
                <a:schemeClr val="tx1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8" name="Rectangle 34"/>
          <p:cNvSpPr>
            <a:spLocks noChangeArrowheads="1"/>
          </p:cNvSpPr>
          <p:nvPr/>
        </p:nvSpPr>
        <p:spPr bwMode="auto">
          <a:xfrm>
            <a:off x="1802765" y="4620260"/>
            <a:ext cx="1926590" cy="22161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</p:spPr>
        <p:txBody>
          <a:bodyPr wrap="square" lIns="90000" tIns="46800" rIns="90000" bIns="46800" anchor="ctr">
            <a:noAutofit/>
          </a:bodyPr>
          <a:p>
            <a:pPr lvl="0" algn="ctr">
              <a:buClrTx/>
              <a:buSzTx/>
              <a:buFontTx/>
            </a:pPr>
            <a:r>
              <a:rPr kumimoji="1" lang="zh-CN" altLang="en-US" sz="1200" b="1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需求管理</a:t>
            </a:r>
            <a:endParaRPr kumimoji="1" lang="zh-CN" altLang="en-US" sz="1200" b="1" dirty="0" smtClean="0"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cxnSp>
        <p:nvCxnSpPr>
          <p:cNvPr id="13" name="肘形连接符 165"/>
          <p:cNvCxnSpPr>
            <a:cxnSpLocks noChangeShapeType="1"/>
            <a:stCxn id="43" idx="1"/>
            <a:endCxn id="8" idx="3"/>
          </p:cNvCxnSpPr>
          <p:nvPr/>
        </p:nvCxnSpPr>
        <p:spPr bwMode="auto">
          <a:xfrm rot="10800000">
            <a:off x="3729355" y="4731385"/>
            <a:ext cx="577850" cy="1016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</a:ln>
        </p:spPr>
      </p:cxnSp>
      <p:sp>
        <p:nvSpPr>
          <p:cNvPr id="21" name="Rectangle 49"/>
          <p:cNvSpPr>
            <a:spLocks noChangeArrowheads="1"/>
          </p:cNvSpPr>
          <p:nvPr/>
        </p:nvSpPr>
        <p:spPr bwMode="auto">
          <a:xfrm>
            <a:off x="8594725" y="287655"/>
            <a:ext cx="1109980" cy="2489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 wrap="square" lIns="90000" tIns="46800" rIns="90000" bIns="46800" anchor="ctr">
            <a:noAutofit/>
          </a:bodyPr>
          <a:p>
            <a:pPr lvl="0" algn="ctr">
              <a:buClrTx/>
              <a:buSzTx/>
              <a:buFontTx/>
            </a:pPr>
            <a:r>
              <a:rPr kumimoji="1" lang="zh-CN" altLang="en-US" sz="1200" b="1" strike="dblStrike" dirty="0" smtClean="0">
                <a:uFillTx/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删除</a:t>
            </a:r>
            <a:endParaRPr kumimoji="1" lang="zh-CN" altLang="en-US" sz="1200" b="1" strike="dblStrike" dirty="0" smtClean="0">
              <a:uFillTx/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sp>
        <p:nvSpPr>
          <p:cNvPr id="23" name="Rectangle 49"/>
          <p:cNvSpPr>
            <a:spLocks noChangeArrowheads="1"/>
          </p:cNvSpPr>
          <p:nvPr/>
        </p:nvSpPr>
        <p:spPr bwMode="auto">
          <a:xfrm>
            <a:off x="9876155" y="287655"/>
            <a:ext cx="1109980" cy="2489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 lIns="90000" tIns="46800" rIns="90000" bIns="46800" anchor="ctr"/>
          <a:p>
            <a:pPr algn="ctr"/>
            <a:r>
              <a:rPr kumimoji="1" lang="zh-CN" altLang="en-US" sz="1200" b="1" dirty="0" smtClean="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新增</a:t>
            </a:r>
            <a:endParaRPr kumimoji="1" lang="zh-CN" altLang="en-US" sz="1200" b="1" dirty="0" smtClean="0">
              <a:solidFill>
                <a:schemeClr val="tx1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24" name="Rectangle 49"/>
          <p:cNvSpPr>
            <a:spLocks noChangeArrowheads="1"/>
          </p:cNvSpPr>
          <p:nvPr/>
        </p:nvSpPr>
        <p:spPr bwMode="auto">
          <a:xfrm>
            <a:off x="5927090" y="287655"/>
            <a:ext cx="1109980" cy="24892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</p:spPr>
        <p:txBody>
          <a:bodyPr lIns="90000" tIns="46800" rIns="90000" bIns="46800" anchor="ctr"/>
          <a:p>
            <a:pPr algn="ctr"/>
            <a:r>
              <a:rPr kumimoji="1" lang="zh-CN" altLang="en-US" sz="1200" b="1" dirty="0" smtClean="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重新修订</a:t>
            </a:r>
            <a:endParaRPr kumimoji="1" lang="zh-CN" altLang="en-US" sz="1200" b="1" dirty="0" smtClean="0">
              <a:solidFill>
                <a:schemeClr val="tx1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7" name="Rectangle 67"/>
          <p:cNvSpPr>
            <a:spLocks noChangeArrowheads="1"/>
          </p:cNvSpPr>
          <p:nvPr/>
        </p:nvSpPr>
        <p:spPr bwMode="auto">
          <a:xfrm>
            <a:off x="8618220" y="3921125"/>
            <a:ext cx="1889760" cy="23050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lIns="90000" tIns="46800" rIns="90000" bIns="46800" anchor="ctr">
            <a:noAutofit/>
          </a:bodyPr>
          <a:p>
            <a:pPr lvl="0" algn="ctr">
              <a:buClrTx/>
              <a:buSzTx/>
              <a:buFontTx/>
            </a:pPr>
            <a:r>
              <a:rPr kumimoji="1" lang="zh-CN" altLang="en-US" sz="1200" b="1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客户重大问题处理</a:t>
            </a:r>
            <a:endParaRPr kumimoji="1" lang="zh-CN" altLang="en-US" sz="1200" b="1" dirty="0" smtClean="0"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sp>
        <p:nvSpPr>
          <p:cNvPr id="26" name="Rectangle 67"/>
          <p:cNvSpPr>
            <a:spLocks noChangeArrowheads="1"/>
          </p:cNvSpPr>
          <p:nvPr/>
        </p:nvSpPr>
        <p:spPr bwMode="auto">
          <a:xfrm>
            <a:off x="8617585" y="5196840"/>
            <a:ext cx="1889760" cy="23050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</a:ln>
        </p:spPr>
        <p:txBody>
          <a:bodyPr wrap="square" lIns="90000" tIns="46800" rIns="90000" bIns="46800" anchor="ctr">
            <a:noAutofit/>
          </a:bodyPr>
          <a:p>
            <a:pPr lvl="0" algn="ctr">
              <a:buClrTx/>
              <a:buSzTx/>
              <a:buFontTx/>
            </a:pPr>
            <a:r>
              <a:rPr kumimoji="1" lang="zh-CN" altLang="en-US" sz="1200" b="1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培训与</a:t>
            </a:r>
            <a:r>
              <a:rPr kumimoji="1" lang="zh-CN" altLang="en-US" sz="1200" b="1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汇报</a:t>
            </a:r>
            <a:endParaRPr kumimoji="1" lang="zh-CN" altLang="en-US" sz="1200" b="1" dirty="0" smtClean="0"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sp>
        <p:nvSpPr>
          <p:cNvPr id="59" name="Rectangle 49"/>
          <p:cNvSpPr>
            <a:spLocks noChangeArrowheads="1"/>
          </p:cNvSpPr>
          <p:nvPr/>
        </p:nvSpPr>
        <p:spPr bwMode="auto">
          <a:xfrm>
            <a:off x="8617585" y="4701540"/>
            <a:ext cx="1889760" cy="22288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 wrap="square" lIns="90000" tIns="46800" rIns="90000" bIns="46800" anchor="ctr">
            <a:noAutofit/>
          </a:bodyPr>
          <a:lstStyle/>
          <a:p>
            <a:pPr lvl="0" algn="ctr">
              <a:buClrTx/>
              <a:buSzTx/>
              <a:buFontTx/>
            </a:pPr>
            <a:r>
              <a:rPr kumimoji="1" lang="zh-CN" altLang="en-US" sz="1200" b="1" strike="dblStrike" dirty="0" smtClean="0">
                <a:uFillTx/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产品</a:t>
            </a:r>
            <a:r>
              <a:rPr kumimoji="1" lang="zh-CN" altLang="en-US" sz="1200" b="1" strike="dblStrike" dirty="0" smtClean="0">
                <a:uFillTx/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培训</a:t>
            </a:r>
            <a:endParaRPr kumimoji="1" lang="zh-CN" altLang="en-US" sz="1200" b="1" strike="dblStrike" dirty="0" smtClean="0">
              <a:uFillTx/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sp>
        <p:nvSpPr>
          <p:cNvPr id="14" name="Rectangle 49"/>
          <p:cNvSpPr>
            <a:spLocks noChangeArrowheads="1"/>
          </p:cNvSpPr>
          <p:nvPr/>
        </p:nvSpPr>
        <p:spPr bwMode="auto">
          <a:xfrm>
            <a:off x="8617585" y="4319905"/>
            <a:ext cx="1889760" cy="22288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lIns="90000" tIns="46800" rIns="90000" bIns="46800" anchor="ctr">
            <a:noAutofit/>
          </a:bodyPr>
          <a:p>
            <a:pPr lvl="0" algn="ctr">
              <a:buClrTx/>
              <a:buSzTx/>
              <a:buFontTx/>
            </a:pPr>
            <a:r>
              <a:rPr kumimoji="1" lang="zh-CN" altLang="en-US" sz="1200" b="1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项目成效保障</a:t>
            </a:r>
            <a:endParaRPr kumimoji="1" lang="zh-CN" altLang="en-US" sz="1200" b="1" dirty="0" smtClean="0"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cxnSp>
        <p:nvCxnSpPr>
          <p:cNvPr id="27" name="肘形连接符 291"/>
          <p:cNvCxnSpPr>
            <a:stCxn id="4" idx="6"/>
            <a:endCxn id="47" idx="1"/>
          </p:cNvCxnSpPr>
          <p:nvPr/>
        </p:nvCxnSpPr>
        <p:spPr>
          <a:xfrm flipV="1">
            <a:off x="6898005" y="2859405"/>
            <a:ext cx="393700" cy="58991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</a:ln>
        </p:spPr>
      </p:cxnSp>
      <p:cxnSp>
        <p:nvCxnSpPr>
          <p:cNvPr id="33" name="肘形连接符 120"/>
          <p:cNvCxnSpPr>
            <a:stCxn id="22" idx="1"/>
            <a:endCxn id="86" idx="3"/>
          </p:cNvCxnSpPr>
          <p:nvPr/>
        </p:nvCxnSpPr>
        <p:spPr>
          <a:xfrm rot="10800000">
            <a:off x="3741420" y="2419350"/>
            <a:ext cx="577850" cy="34861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</a:ln>
        </p:spPr>
      </p:cxnSp>
      <p:cxnSp>
        <p:nvCxnSpPr>
          <p:cNvPr id="35" name="肘形连接符 120"/>
          <p:cNvCxnSpPr>
            <a:stCxn id="56" idx="1"/>
            <a:endCxn id="47" idx="3"/>
          </p:cNvCxnSpPr>
          <p:nvPr/>
        </p:nvCxnSpPr>
        <p:spPr>
          <a:xfrm rot="10800000" flipV="1">
            <a:off x="8162925" y="2644140"/>
            <a:ext cx="455295" cy="215265"/>
          </a:xfrm>
          <a:prstGeom prst="bentConnector3">
            <a:avLst>
              <a:gd name="adj1" fmla="val 49930"/>
            </a:avLst>
          </a:prstGeom>
          <a:noFill/>
          <a:ln w="9525">
            <a:solidFill>
              <a:schemeClr val="tx1"/>
            </a:solidFill>
            <a:miter lim="800000"/>
          </a:ln>
        </p:spPr>
      </p:cxnSp>
      <p:cxnSp>
        <p:nvCxnSpPr>
          <p:cNvPr id="36" name="肘形连接符 120"/>
          <p:cNvCxnSpPr>
            <a:stCxn id="63" idx="1"/>
            <a:endCxn id="47" idx="3"/>
          </p:cNvCxnSpPr>
          <p:nvPr/>
        </p:nvCxnSpPr>
        <p:spPr>
          <a:xfrm rot="10800000">
            <a:off x="8162925" y="2859405"/>
            <a:ext cx="455295" cy="198755"/>
          </a:xfrm>
          <a:prstGeom prst="bentConnector3">
            <a:avLst>
              <a:gd name="adj1" fmla="val 49930"/>
            </a:avLst>
          </a:prstGeom>
          <a:noFill/>
          <a:ln w="9525">
            <a:solidFill>
              <a:schemeClr val="tx1"/>
            </a:solidFill>
            <a:miter lim="800000"/>
          </a:ln>
        </p:spPr>
      </p:cxnSp>
      <p:cxnSp>
        <p:nvCxnSpPr>
          <p:cNvPr id="37" name="肘形连接符 120"/>
          <p:cNvCxnSpPr>
            <a:stCxn id="17" idx="1"/>
            <a:endCxn id="16" idx="3"/>
          </p:cNvCxnSpPr>
          <p:nvPr/>
        </p:nvCxnSpPr>
        <p:spPr>
          <a:xfrm rot="10800000" flipV="1">
            <a:off x="8175625" y="4036695"/>
            <a:ext cx="442595" cy="635635"/>
          </a:xfrm>
          <a:prstGeom prst="bentConnector3">
            <a:avLst>
              <a:gd name="adj1" fmla="val 49928"/>
            </a:avLst>
          </a:prstGeom>
          <a:noFill/>
          <a:ln w="9525">
            <a:solidFill>
              <a:schemeClr val="tx1"/>
            </a:solidFill>
            <a:miter lim="800000"/>
          </a:ln>
        </p:spPr>
      </p:cxnSp>
      <p:cxnSp>
        <p:nvCxnSpPr>
          <p:cNvPr id="38" name="肘形连接符 120"/>
          <p:cNvCxnSpPr>
            <a:stCxn id="59" idx="1"/>
            <a:endCxn id="16" idx="3"/>
          </p:cNvCxnSpPr>
          <p:nvPr/>
        </p:nvCxnSpPr>
        <p:spPr>
          <a:xfrm rot="10800000">
            <a:off x="8175625" y="4672330"/>
            <a:ext cx="441960" cy="14097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</a:ln>
        </p:spPr>
      </p:cxnSp>
      <p:cxnSp>
        <p:nvCxnSpPr>
          <p:cNvPr id="39" name="肘形连接符 120"/>
          <p:cNvCxnSpPr>
            <a:stCxn id="14" idx="1"/>
            <a:endCxn id="16" idx="3"/>
          </p:cNvCxnSpPr>
          <p:nvPr/>
        </p:nvCxnSpPr>
        <p:spPr>
          <a:xfrm rot="10800000" flipV="1">
            <a:off x="8175625" y="4431665"/>
            <a:ext cx="441960" cy="24066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</a:ln>
        </p:spPr>
      </p:cxnSp>
      <p:cxnSp>
        <p:nvCxnSpPr>
          <p:cNvPr id="50" name="肘形连接符 120"/>
          <p:cNvCxnSpPr>
            <a:stCxn id="26" idx="1"/>
            <a:endCxn id="16" idx="3"/>
          </p:cNvCxnSpPr>
          <p:nvPr/>
        </p:nvCxnSpPr>
        <p:spPr>
          <a:xfrm rot="10800000">
            <a:off x="8175625" y="4672330"/>
            <a:ext cx="441960" cy="64008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</a:ln>
        </p:spPr>
      </p:cxnSp>
      <p:cxnSp>
        <p:nvCxnSpPr>
          <p:cNvPr id="65" name="肘形连接符 120"/>
          <p:cNvCxnSpPr>
            <a:stCxn id="31" idx="1"/>
            <a:endCxn id="16" idx="3"/>
          </p:cNvCxnSpPr>
          <p:nvPr/>
        </p:nvCxnSpPr>
        <p:spPr>
          <a:xfrm rot="10800000">
            <a:off x="8175625" y="4672330"/>
            <a:ext cx="441960" cy="103568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</a:ln>
        </p:spPr>
      </p:cxnSp>
      <p:sp>
        <p:nvSpPr>
          <p:cNvPr id="19" name="文本框 18"/>
          <p:cNvSpPr txBox="1"/>
          <p:nvPr/>
        </p:nvSpPr>
        <p:spPr>
          <a:xfrm>
            <a:off x="2035175" y="2832100"/>
            <a:ext cx="1322070" cy="4819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endParaRPr lang="zh-CN" altLang="en-US" sz="1000" b="1">
              <a:solidFill>
                <a:schemeClr val="tx1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5664835" y="4260850"/>
            <a:ext cx="1260475" cy="509905"/>
          </a:xfrm>
          <a:prstGeom prst="rect">
            <a:avLst/>
          </a:prstGeom>
          <a:solidFill>
            <a:schemeClr val="accent5">
              <a:lumMod val="20000"/>
              <a:lumOff val="80000"/>
              <a:alpha val="64000"/>
            </a:schemeClr>
          </a:solidFill>
          <a:ln w="3175" cmpd="sng"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900" b="1">
                <a:solidFill>
                  <a:srgbClr val="FF0000"/>
                </a:solidFill>
                <a:sym typeface="+mn-ea"/>
              </a:rPr>
              <a:t>15</a:t>
            </a:r>
            <a:r>
              <a:rPr lang="zh-CN" altLang="en-US" sz="900" b="1">
                <a:solidFill>
                  <a:srgbClr val="FF0000"/>
                </a:solidFill>
                <a:sym typeface="+mn-ea"/>
              </a:rPr>
              <a:t>个活动项精简为</a:t>
            </a:r>
            <a:r>
              <a:rPr lang="en-US" altLang="zh-CN" sz="900" b="1">
                <a:solidFill>
                  <a:srgbClr val="FF0000"/>
                </a:solidFill>
                <a:sym typeface="+mn-ea"/>
              </a:rPr>
              <a:t>10</a:t>
            </a:r>
            <a:r>
              <a:rPr lang="zh-CN" altLang="en-US" sz="900" b="1">
                <a:solidFill>
                  <a:srgbClr val="FF0000"/>
                </a:solidFill>
                <a:sym typeface="+mn-ea"/>
              </a:rPr>
              <a:t>个基本项</a:t>
            </a:r>
            <a:r>
              <a:rPr lang="en-US" altLang="zh-CN" sz="900" b="1">
                <a:solidFill>
                  <a:srgbClr val="FF0000"/>
                </a:solidFill>
                <a:sym typeface="+mn-ea"/>
              </a:rPr>
              <a:t>+1</a:t>
            </a:r>
            <a:r>
              <a:rPr lang="zh-CN" altLang="en-US" sz="900" b="1">
                <a:solidFill>
                  <a:srgbClr val="FF0000"/>
                </a:solidFill>
                <a:sym typeface="+mn-ea"/>
              </a:rPr>
              <a:t>个扩展项</a:t>
            </a:r>
            <a:endParaRPr lang="zh-CN" altLang="en-US" sz="900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48" name="线形标注 2 47"/>
          <p:cNvSpPr/>
          <p:nvPr/>
        </p:nvSpPr>
        <p:spPr>
          <a:xfrm flipH="1">
            <a:off x="170815" y="1958975"/>
            <a:ext cx="1337310" cy="510540"/>
          </a:xfrm>
          <a:prstGeom prst="borderCallout2">
            <a:avLst>
              <a:gd name="adj1" fmla="val 54601"/>
              <a:gd name="adj2" fmla="val -1851"/>
              <a:gd name="adj3" fmla="val 54601"/>
              <a:gd name="adj4" fmla="val -15954"/>
              <a:gd name="adj5" fmla="val 85199"/>
              <a:gd name="adj6" fmla="val -24169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000">
                <a:solidFill>
                  <a:srgbClr val="FF0000"/>
                </a:solidFill>
                <a:sym typeface="+mn-ea"/>
              </a:rPr>
              <a:t>利用自有及生态产品为特定客户规划高价值</a:t>
            </a:r>
            <a:r>
              <a:rPr lang="zh-CN" altLang="en-US" sz="1000">
                <a:solidFill>
                  <a:srgbClr val="FF0000"/>
                </a:solidFill>
                <a:sym typeface="+mn-ea"/>
              </a:rPr>
              <a:t>方案</a:t>
            </a:r>
            <a:endParaRPr lang="zh-CN" altLang="en-US" sz="1000">
              <a:solidFill>
                <a:srgbClr val="FF0000"/>
              </a:solidFill>
              <a:sym typeface="+mn-ea"/>
            </a:endParaRPr>
          </a:p>
        </p:txBody>
      </p:sp>
      <p:sp>
        <p:nvSpPr>
          <p:cNvPr id="52" name="线形标注 2 51"/>
          <p:cNvSpPr/>
          <p:nvPr/>
        </p:nvSpPr>
        <p:spPr>
          <a:xfrm flipH="1">
            <a:off x="170815" y="2960370"/>
            <a:ext cx="1337310" cy="510540"/>
          </a:xfrm>
          <a:prstGeom prst="borderCallout2">
            <a:avLst>
              <a:gd name="adj1" fmla="val 54601"/>
              <a:gd name="adj2" fmla="val -1851"/>
              <a:gd name="adj3" fmla="val 54601"/>
              <a:gd name="adj4" fmla="val -15954"/>
              <a:gd name="adj5" fmla="val -11691"/>
              <a:gd name="adj6" fmla="val -21462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000">
                <a:solidFill>
                  <a:srgbClr val="FF0000"/>
                </a:solidFill>
                <a:sym typeface="+mn-ea"/>
              </a:rPr>
              <a:t>覆盖面较窄，</a:t>
            </a:r>
            <a:r>
              <a:rPr lang="zh-CN" altLang="en-US" sz="1000">
                <a:solidFill>
                  <a:srgbClr val="FF0000"/>
                </a:solidFill>
                <a:sym typeface="+mn-ea"/>
              </a:rPr>
              <a:t>取消</a:t>
            </a:r>
            <a:endParaRPr lang="zh-CN" altLang="en-US" sz="1000">
              <a:solidFill>
                <a:srgbClr val="FF0000"/>
              </a:solidFill>
              <a:sym typeface="+mn-ea"/>
            </a:endParaRPr>
          </a:p>
        </p:txBody>
      </p:sp>
      <p:sp>
        <p:nvSpPr>
          <p:cNvPr id="64" name="线形标注 2 63"/>
          <p:cNvSpPr/>
          <p:nvPr/>
        </p:nvSpPr>
        <p:spPr>
          <a:xfrm flipH="1">
            <a:off x="170815" y="4337685"/>
            <a:ext cx="1337310" cy="510540"/>
          </a:xfrm>
          <a:prstGeom prst="borderCallout2">
            <a:avLst>
              <a:gd name="adj1" fmla="val 54601"/>
              <a:gd name="adj2" fmla="val -1851"/>
              <a:gd name="adj3" fmla="val 52736"/>
              <a:gd name="adj4" fmla="val -13057"/>
              <a:gd name="adj5" fmla="val 78606"/>
              <a:gd name="adj6" fmla="val -2117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000">
                <a:solidFill>
                  <a:srgbClr val="FF0000"/>
                </a:solidFill>
                <a:sym typeface="+mn-ea"/>
              </a:rPr>
              <a:t>覆盖需求调研、分析、澄清、管理等活动。体现</a:t>
            </a:r>
            <a:r>
              <a:rPr lang="en-US" altLang="zh-CN" sz="1000">
                <a:solidFill>
                  <a:srgbClr val="FF0000"/>
                </a:solidFill>
                <a:sym typeface="+mn-ea"/>
              </a:rPr>
              <a:t>AI</a:t>
            </a:r>
            <a:r>
              <a:rPr lang="zh-CN" altLang="en-US" sz="1000">
                <a:solidFill>
                  <a:srgbClr val="FF0000"/>
                </a:solidFill>
                <a:sym typeface="+mn-ea"/>
              </a:rPr>
              <a:t>工具</a:t>
            </a:r>
            <a:endParaRPr lang="zh-CN" altLang="en-US" sz="1000">
              <a:solidFill>
                <a:srgbClr val="FF0000"/>
              </a:solidFill>
              <a:sym typeface="+mn-ea"/>
            </a:endParaRPr>
          </a:p>
        </p:txBody>
      </p:sp>
      <p:sp>
        <p:nvSpPr>
          <p:cNvPr id="66" name="线形标注 2 65"/>
          <p:cNvSpPr/>
          <p:nvPr/>
        </p:nvSpPr>
        <p:spPr>
          <a:xfrm flipH="1">
            <a:off x="165100" y="5146675"/>
            <a:ext cx="1337310" cy="510540"/>
          </a:xfrm>
          <a:prstGeom prst="borderCallout2">
            <a:avLst>
              <a:gd name="adj1" fmla="val 54601"/>
              <a:gd name="adj2" fmla="val -1851"/>
              <a:gd name="adj3" fmla="val 51368"/>
              <a:gd name="adj4" fmla="val -11633"/>
              <a:gd name="adj5" fmla="val 6343"/>
              <a:gd name="adj6" fmla="val -2018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000">
                <a:solidFill>
                  <a:srgbClr val="FF0000"/>
                </a:solidFill>
                <a:sym typeface="+mn-ea"/>
              </a:rPr>
              <a:t>体现</a:t>
            </a:r>
            <a:r>
              <a:rPr lang="en-US" altLang="zh-CN" sz="1000">
                <a:solidFill>
                  <a:srgbClr val="FF0000"/>
                </a:solidFill>
                <a:sym typeface="+mn-ea"/>
              </a:rPr>
              <a:t>AI</a:t>
            </a:r>
            <a:r>
              <a:rPr lang="zh-CN" altLang="en-US" sz="1000">
                <a:solidFill>
                  <a:srgbClr val="FF0000"/>
                </a:solidFill>
                <a:sym typeface="+mn-ea"/>
              </a:rPr>
              <a:t>工具</a:t>
            </a:r>
            <a:r>
              <a:rPr lang="zh-CN" altLang="en-US" sz="1000">
                <a:solidFill>
                  <a:srgbClr val="FF0000"/>
                </a:solidFill>
                <a:sym typeface="+mn-ea"/>
              </a:rPr>
              <a:t>使用</a:t>
            </a:r>
            <a:endParaRPr lang="zh-CN" altLang="en-US" sz="1000">
              <a:solidFill>
                <a:srgbClr val="FF0000"/>
              </a:solidFill>
              <a:sym typeface="+mn-ea"/>
            </a:endParaRPr>
          </a:p>
        </p:txBody>
      </p:sp>
      <p:sp>
        <p:nvSpPr>
          <p:cNvPr id="69" name="线形标注 2 68"/>
          <p:cNvSpPr/>
          <p:nvPr/>
        </p:nvSpPr>
        <p:spPr>
          <a:xfrm>
            <a:off x="10827385" y="2529840"/>
            <a:ext cx="1259840" cy="545465"/>
          </a:xfrm>
          <a:prstGeom prst="borderCallout2">
            <a:avLst>
              <a:gd name="adj1" fmla="val 54601"/>
              <a:gd name="adj2" fmla="val -1851"/>
              <a:gd name="adj3" fmla="val 55064"/>
              <a:gd name="adj4" fmla="val -14969"/>
              <a:gd name="adj5" fmla="val 93247"/>
              <a:gd name="adj6" fmla="val -22631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000">
                <a:solidFill>
                  <a:srgbClr val="FF0000"/>
                </a:solidFill>
                <a:sym typeface="+mn-ea"/>
              </a:rPr>
              <a:t>活动考察面</a:t>
            </a:r>
            <a:r>
              <a:rPr lang="zh-CN" altLang="en-US" sz="1000">
                <a:solidFill>
                  <a:srgbClr val="FF0000"/>
                </a:solidFill>
                <a:sym typeface="+mn-ea"/>
              </a:rPr>
              <a:t>较窄</a:t>
            </a:r>
            <a:endParaRPr lang="zh-CN" altLang="en-US" sz="1000">
              <a:solidFill>
                <a:srgbClr val="FF0000"/>
              </a:solidFill>
              <a:sym typeface="+mn-ea"/>
            </a:endParaRPr>
          </a:p>
          <a:p>
            <a:pPr algn="ctr"/>
            <a:r>
              <a:rPr lang="zh-CN" altLang="en-US" sz="1000">
                <a:solidFill>
                  <a:srgbClr val="FF0000"/>
                </a:solidFill>
                <a:sym typeface="+mn-ea"/>
              </a:rPr>
              <a:t>较难体现能力</a:t>
            </a:r>
            <a:r>
              <a:rPr lang="zh-CN" altLang="en-US" sz="1000">
                <a:solidFill>
                  <a:srgbClr val="FF0000"/>
                </a:solidFill>
                <a:sym typeface="+mn-ea"/>
              </a:rPr>
              <a:t>差异</a:t>
            </a:r>
            <a:endParaRPr lang="zh-CN" altLang="en-US" sz="1000">
              <a:solidFill>
                <a:srgbClr val="FF0000"/>
              </a:solidFill>
              <a:sym typeface="+mn-ea"/>
            </a:endParaRPr>
          </a:p>
          <a:p>
            <a:pPr algn="ctr"/>
            <a:r>
              <a:rPr lang="zh-CN" altLang="en-US" sz="1000">
                <a:solidFill>
                  <a:srgbClr val="FF0000"/>
                </a:solidFill>
                <a:sym typeface="+mn-ea"/>
              </a:rPr>
              <a:t>争议多，</a:t>
            </a:r>
            <a:r>
              <a:rPr lang="zh-CN" altLang="en-US" sz="1000">
                <a:solidFill>
                  <a:srgbClr val="FF0000"/>
                </a:solidFill>
                <a:sym typeface="+mn-ea"/>
              </a:rPr>
              <a:t>取消</a:t>
            </a:r>
            <a:endParaRPr lang="zh-CN" altLang="en-US" sz="1000">
              <a:solidFill>
                <a:srgbClr val="FF0000"/>
              </a:solidFill>
              <a:sym typeface="+mn-ea"/>
            </a:endParaRPr>
          </a:p>
        </p:txBody>
      </p:sp>
      <p:sp>
        <p:nvSpPr>
          <p:cNvPr id="71" name="线形标注 2 70"/>
          <p:cNvSpPr/>
          <p:nvPr/>
        </p:nvSpPr>
        <p:spPr>
          <a:xfrm>
            <a:off x="10770235" y="4620895"/>
            <a:ext cx="1363980" cy="683260"/>
          </a:xfrm>
          <a:prstGeom prst="borderCallout2">
            <a:avLst>
              <a:gd name="adj1" fmla="val 54601"/>
              <a:gd name="adj2" fmla="val -1851"/>
              <a:gd name="adj3" fmla="val 56810"/>
              <a:gd name="adj4" fmla="val -11452"/>
              <a:gd name="adj5" fmla="val 99068"/>
              <a:gd name="adj6" fmla="val -18342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000">
                <a:solidFill>
                  <a:srgbClr val="FF0000"/>
                </a:solidFill>
                <a:sym typeface="+mn-ea"/>
              </a:rPr>
              <a:t>共性活动合并。考察结构化叙事、受众洞察、内容策划、节奏把控、及</a:t>
            </a:r>
            <a:r>
              <a:rPr lang="en-US" altLang="zh-CN" sz="1000">
                <a:solidFill>
                  <a:srgbClr val="FF0000"/>
                </a:solidFill>
                <a:sym typeface="+mn-ea"/>
              </a:rPr>
              <a:t>AI</a:t>
            </a:r>
            <a:r>
              <a:rPr lang="zh-CN" altLang="en-US" sz="1000">
                <a:solidFill>
                  <a:srgbClr val="FF0000"/>
                </a:solidFill>
                <a:sym typeface="+mn-ea"/>
              </a:rPr>
              <a:t>工具</a:t>
            </a:r>
            <a:r>
              <a:rPr lang="zh-CN" altLang="en-US" sz="1000">
                <a:solidFill>
                  <a:srgbClr val="FF0000"/>
                </a:solidFill>
                <a:sym typeface="+mn-ea"/>
              </a:rPr>
              <a:t>使用</a:t>
            </a:r>
            <a:endParaRPr lang="zh-CN" altLang="en-US" sz="1000">
              <a:solidFill>
                <a:srgbClr val="FF0000"/>
              </a:solidFill>
              <a:sym typeface="+mn-ea"/>
            </a:endParaRPr>
          </a:p>
        </p:txBody>
      </p:sp>
      <p:sp>
        <p:nvSpPr>
          <p:cNvPr id="75" name="线形标注 2 74"/>
          <p:cNvSpPr/>
          <p:nvPr/>
        </p:nvSpPr>
        <p:spPr>
          <a:xfrm>
            <a:off x="10746105" y="5527675"/>
            <a:ext cx="1369695" cy="822960"/>
          </a:xfrm>
          <a:prstGeom prst="borderCallout2">
            <a:avLst>
              <a:gd name="adj1" fmla="val 54601"/>
              <a:gd name="adj2" fmla="val -1851"/>
              <a:gd name="adj3" fmla="val 53899"/>
              <a:gd name="adj4" fmla="val -8669"/>
              <a:gd name="adj5" fmla="val 19848"/>
              <a:gd name="adj6" fmla="val -18729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000">
                <a:solidFill>
                  <a:srgbClr val="FF0000"/>
                </a:solidFill>
                <a:sym typeface="+mn-ea"/>
              </a:rPr>
              <a:t>体现超级个体</a:t>
            </a:r>
            <a:r>
              <a:rPr lang="zh-CN" altLang="en-US" sz="1000">
                <a:solidFill>
                  <a:srgbClr val="FF0000"/>
                </a:solidFill>
                <a:sym typeface="+mn-ea"/>
              </a:rPr>
              <a:t>能力。</a:t>
            </a:r>
            <a:endParaRPr lang="zh-CN" altLang="en-US" sz="1000">
              <a:solidFill>
                <a:srgbClr val="FF0000"/>
              </a:solidFill>
              <a:sym typeface="+mn-ea"/>
            </a:endParaRPr>
          </a:p>
          <a:p>
            <a:pPr algn="ctr"/>
            <a:r>
              <a:rPr lang="zh-CN" altLang="en-US" sz="1000">
                <a:solidFill>
                  <a:srgbClr val="FF0000"/>
                </a:solidFill>
                <a:sym typeface="+mn-ea"/>
              </a:rPr>
              <a:t>使用产品工作边界外的能力独立承担项目工作，如</a:t>
            </a:r>
            <a:r>
              <a:rPr lang="en-US" altLang="zh-CN" sz="1000">
                <a:solidFill>
                  <a:srgbClr val="FF0000"/>
                </a:solidFill>
                <a:sym typeface="+mn-ea"/>
              </a:rPr>
              <a:t>“</a:t>
            </a:r>
            <a:r>
              <a:rPr lang="zh-CN" altLang="en-US" sz="1000">
                <a:solidFill>
                  <a:srgbClr val="FF0000"/>
                </a:solidFill>
                <a:sym typeface="+mn-ea"/>
              </a:rPr>
              <a:t>前端开发</a:t>
            </a:r>
            <a:r>
              <a:rPr lang="en-US" altLang="zh-CN" sz="1000">
                <a:solidFill>
                  <a:srgbClr val="FF0000"/>
                </a:solidFill>
                <a:sym typeface="+mn-ea"/>
              </a:rPr>
              <a:t>”“</a:t>
            </a:r>
            <a:r>
              <a:rPr lang="zh-CN" altLang="en-US" sz="1000">
                <a:solidFill>
                  <a:srgbClr val="FF0000"/>
                </a:solidFill>
                <a:sym typeface="+mn-ea"/>
              </a:rPr>
              <a:t>品宣材料制作</a:t>
            </a:r>
            <a:r>
              <a:rPr lang="en-US" altLang="zh-CN" sz="1000">
                <a:solidFill>
                  <a:srgbClr val="FF0000"/>
                </a:solidFill>
                <a:sym typeface="+mn-ea"/>
              </a:rPr>
              <a:t>”</a:t>
            </a:r>
            <a:r>
              <a:rPr lang="zh-CN" altLang="en-US" sz="1000">
                <a:solidFill>
                  <a:srgbClr val="FF0000"/>
                </a:solidFill>
                <a:sym typeface="+mn-ea"/>
              </a:rPr>
              <a:t>等</a:t>
            </a:r>
            <a:endParaRPr lang="zh-CN" altLang="en-US" sz="1000">
              <a:solidFill>
                <a:srgbClr val="FF0000"/>
              </a:solidFill>
              <a:sym typeface="+mn-ea"/>
            </a:endParaRPr>
          </a:p>
        </p:txBody>
      </p:sp>
      <p:cxnSp>
        <p:nvCxnSpPr>
          <p:cNvPr id="25" name="直接连接符 24"/>
          <p:cNvCxnSpPr/>
          <p:nvPr/>
        </p:nvCxnSpPr>
        <p:spPr>
          <a:xfrm>
            <a:off x="1646555" y="5436235"/>
            <a:ext cx="173355" cy="247015"/>
          </a:xfrm>
          <a:prstGeom prst="line">
            <a:avLst/>
          </a:prstGeom>
          <a:ln w="6350" cap="flat" cmpd="sng" algn="ctr">
            <a:solidFill>
              <a:schemeClr val="accent1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9" name="文本框 28"/>
          <p:cNvSpPr txBox="1"/>
          <p:nvPr/>
        </p:nvSpPr>
        <p:spPr>
          <a:xfrm>
            <a:off x="2035175" y="4276090"/>
            <a:ext cx="1470660" cy="1955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kumimoji="1" lang="zh-CN" altLang="en-US" sz="1000" b="1" dirty="0" smtClean="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合并到需求</a:t>
            </a:r>
            <a:r>
              <a:rPr kumimoji="1" lang="zh-CN" altLang="en-US" sz="1000" b="1" dirty="0" smtClean="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管理</a:t>
            </a:r>
            <a:endParaRPr kumimoji="1" lang="zh-CN" altLang="en-US" sz="1000" b="1" dirty="0" smtClean="0">
              <a:solidFill>
                <a:schemeClr val="tx1"/>
              </a:solidFill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sp>
        <p:nvSpPr>
          <p:cNvPr id="31" name="Rectangle 67"/>
          <p:cNvSpPr>
            <a:spLocks noChangeArrowheads="1"/>
          </p:cNvSpPr>
          <p:nvPr/>
        </p:nvSpPr>
        <p:spPr bwMode="auto">
          <a:xfrm>
            <a:off x="8617585" y="5592445"/>
            <a:ext cx="1889760" cy="2305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 wrap="square" lIns="90000" tIns="46800" rIns="90000" bIns="46800" anchor="ctr">
            <a:noAutofit/>
          </a:bodyPr>
          <a:p>
            <a:pPr lvl="0" algn="ctr">
              <a:buClrTx/>
              <a:buSzTx/>
              <a:buFontTx/>
            </a:pPr>
            <a:r>
              <a:rPr kumimoji="1" lang="zh-CN" altLang="en-US" sz="1200" b="1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超级</a:t>
            </a:r>
            <a:r>
              <a:rPr kumimoji="1" lang="zh-CN" altLang="en-US" sz="1200" b="1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个体扩展</a:t>
            </a:r>
            <a:endParaRPr kumimoji="1" lang="zh-CN" altLang="en-US" sz="1200" b="1" dirty="0" smtClean="0"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cxnSp>
        <p:nvCxnSpPr>
          <p:cNvPr id="34" name="直接连接符 33"/>
          <p:cNvCxnSpPr/>
          <p:nvPr/>
        </p:nvCxnSpPr>
        <p:spPr>
          <a:xfrm>
            <a:off x="10507980" y="2612390"/>
            <a:ext cx="173355" cy="247015"/>
          </a:xfrm>
          <a:prstGeom prst="line">
            <a:avLst/>
          </a:prstGeom>
          <a:ln w="6350" cap="flat" cmpd="sng" algn="ctr">
            <a:solidFill>
              <a:schemeClr val="accent1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1" name="文本框 40"/>
          <p:cNvSpPr txBox="1"/>
          <p:nvPr/>
        </p:nvSpPr>
        <p:spPr>
          <a:xfrm>
            <a:off x="8872220" y="4924425"/>
            <a:ext cx="1470660" cy="1955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kumimoji="1" lang="zh-CN" altLang="en-US" sz="1000" b="1" dirty="0" smtClean="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合并到培训与</a:t>
            </a:r>
            <a:r>
              <a:rPr kumimoji="1" lang="zh-CN" altLang="en-US" sz="1000" b="1" dirty="0" smtClean="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汇报</a:t>
            </a:r>
            <a:endParaRPr kumimoji="1" lang="zh-CN" altLang="en-US" sz="1000" b="1" dirty="0" smtClean="0">
              <a:solidFill>
                <a:schemeClr val="tx1"/>
              </a:solidFill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cxnSp>
        <p:nvCxnSpPr>
          <p:cNvPr id="51" name="直接连接符 50"/>
          <p:cNvCxnSpPr/>
          <p:nvPr/>
        </p:nvCxnSpPr>
        <p:spPr>
          <a:xfrm>
            <a:off x="10507980" y="4770755"/>
            <a:ext cx="149225" cy="282575"/>
          </a:xfrm>
          <a:prstGeom prst="line">
            <a:avLst/>
          </a:prstGeom>
          <a:ln w="6350" cap="flat" cmpd="sng" algn="ctr">
            <a:solidFill>
              <a:schemeClr val="accent1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5569405" y="3335570"/>
            <a:ext cx="1328240" cy="91236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</a:ln>
        </p:spPr>
        <p:txBody>
          <a:bodyPr wrap="none" lIns="81648" tIns="42457" rIns="81648" bIns="42457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交付产品</a:t>
            </a:r>
            <a:endParaRPr kumimoji="1"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管理</a:t>
            </a:r>
            <a:endParaRPr kumimoji="1"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" name="AutoShape 14"/>
          <p:cNvCxnSpPr>
            <a:cxnSpLocks noChangeShapeType="1"/>
            <a:stCxn id="9" idx="0"/>
            <a:endCxn id="4" idx="4"/>
          </p:cNvCxnSpPr>
          <p:nvPr/>
        </p:nvCxnSpPr>
        <p:spPr bwMode="auto">
          <a:xfrm rot="16200000">
            <a:off x="5622925" y="4859020"/>
            <a:ext cx="1221740" cy="3175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</a:ln>
        </p:spPr>
      </p:cxnSp>
      <p:sp>
        <p:nvSpPr>
          <p:cNvPr id="9" name="Rectangle 94"/>
          <p:cNvSpPr>
            <a:spLocks noChangeArrowheads="1"/>
          </p:cNvSpPr>
          <p:nvPr/>
        </p:nvSpPr>
        <p:spPr bwMode="auto">
          <a:xfrm>
            <a:off x="5344130" y="5469881"/>
            <a:ext cx="1778790" cy="24977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</a:ln>
        </p:spPr>
        <p:txBody>
          <a:bodyPr lIns="81648" tIns="42457" rIns="81648" bIns="42457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1200" dirty="0">
                <a:latin typeface="等线" panose="02010600030101010101" pitchFamily="2" charset="-122"/>
                <a:ea typeface="等线" panose="02010600030101010101" pitchFamily="2" charset="-122"/>
              </a:rPr>
              <a:t>体系建设</a:t>
            </a:r>
            <a:endParaRPr kumimoji="1" lang="zh-CN" altLang="en-US" sz="1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10" name="AutoShape 101"/>
          <p:cNvCxnSpPr>
            <a:cxnSpLocks noChangeShapeType="1"/>
            <a:stCxn id="99" idx="0"/>
            <a:endCxn id="9" idx="2"/>
          </p:cNvCxnSpPr>
          <p:nvPr/>
        </p:nvCxnSpPr>
        <p:spPr bwMode="auto">
          <a:xfrm rot="5400000" flipH="1" flipV="1">
            <a:off x="6019441" y="5756108"/>
            <a:ext cx="250531" cy="17763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</a:ln>
        </p:spPr>
      </p:cxnSp>
      <p:sp>
        <p:nvSpPr>
          <p:cNvPr id="11" name="Rectangle 102"/>
          <p:cNvSpPr>
            <a:spLocks noChangeArrowheads="1"/>
          </p:cNvSpPr>
          <p:nvPr/>
        </p:nvSpPr>
        <p:spPr bwMode="auto">
          <a:xfrm>
            <a:off x="3974487" y="5970191"/>
            <a:ext cx="1203125" cy="29283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Overflow="overflow" horzOverflow="overflow" vert="horz" wrap="square" lIns="90000" tIns="46800" rIns="90000" bIns="4680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kumimoji="1" lang="zh-CN" altLang="en-US" sz="1200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知识传承</a:t>
            </a:r>
            <a:endParaRPr kumimoji="1" lang="zh-CN" altLang="en-US" sz="1200" dirty="0" smtClean="0"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cxnSp>
        <p:nvCxnSpPr>
          <p:cNvPr id="12" name="AutoShape 103"/>
          <p:cNvCxnSpPr>
            <a:cxnSpLocks noChangeShapeType="1"/>
            <a:stCxn id="11" idx="0"/>
            <a:endCxn id="9" idx="2"/>
          </p:cNvCxnSpPr>
          <p:nvPr/>
        </p:nvCxnSpPr>
        <p:spPr bwMode="auto">
          <a:xfrm rot="5400000" flipH="1" flipV="1">
            <a:off x="5279522" y="5016189"/>
            <a:ext cx="250531" cy="165747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</a:ln>
        </p:spPr>
      </p:cxnSp>
      <p:sp>
        <p:nvSpPr>
          <p:cNvPr id="16" name="Rectangle 30"/>
          <p:cNvSpPr>
            <a:spLocks noChangeArrowheads="1"/>
          </p:cNvSpPr>
          <p:nvPr/>
        </p:nvSpPr>
        <p:spPr bwMode="auto">
          <a:xfrm>
            <a:off x="7304594" y="3395925"/>
            <a:ext cx="871200" cy="79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txBody>
          <a:bodyPr lIns="90000" tIns="46800" rIns="90000" bIns="46800" anchor="ctr">
            <a:noAutofit/>
          </a:bodyPr>
          <a:lstStyle/>
          <a:p>
            <a:pPr lvl="0" algn="ctr">
              <a:buClrTx/>
              <a:buSzTx/>
              <a:buFontTx/>
            </a:pPr>
            <a:r>
              <a:rPr kumimoji="1" lang="zh-CN" altLang="en-US" sz="1200" b="1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交付保障</a:t>
            </a:r>
            <a:endParaRPr kumimoji="1" lang="zh-CN" altLang="en-US" sz="1200" b="1" dirty="0" smtClean="0"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cxnSp>
        <p:nvCxnSpPr>
          <p:cNvPr id="18" name="肘形连接符 281"/>
          <p:cNvCxnSpPr>
            <a:stCxn id="4" idx="2"/>
            <a:endCxn id="43" idx="3"/>
          </p:cNvCxnSpPr>
          <p:nvPr/>
        </p:nvCxnSpPr>
        <p:spPr>
          <a:xfrm rot="10800000" flipV="1">
            <a:off x="5178425" y="3792220"/>
            <a:ext cx="391160" cy="5207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</a:ln>
        </p:spPr>
      </p:cxnSp>
      <p:cxnSp>
        <p:nvCxnSpPr>
          <p:cNvPr id="20" name="肘形连接符 291"/>
          <p:cNvCxnSpPr>
            <a:stCxn id="4" idx="6"/>
            <a:endCxn id="16" idx="1"/>
          </p:cNvCxnSpPr>
          <p:nvPr/>
        </p:nvCxnSpPr>
        <p:spPr>
          <a:xfrm>
            <a:off x="6898005" y="3792220"/>
            <a:ext cx="406400" cy="3175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</a:ln>
        </p:spPr>
      </p:cxn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4307840" y="2679065"/>
            <a:ext cx="871220" cy="7264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lIns="90000" tIns="46800" rIns="90000" bIns="46800" anchor="ctr">
            <a:noAutofit/>
          </a:bodyPr>
          <a:lstStyle/>
          <a:p>
            <a:pPr lvl="0" algn="ctr">
              <a:buClrTx/>
              <a:buSzTx/>
              <a:buFontTx/>
            </a:pPr>
            <a:r>
              <a:rPr kumimoji="1" lang="zh-CN" altLang="en-US" sz="1200" b="1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方案</a:t>
            </a:r>
            <a:r>
              <a:rPr kumimoji="1" lang="zh-CN" altLang="en-US" sz="1200" b="1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策划</a:t>
            </a:r>
            <a:endParaRPr kumimoji="1" lang="zh-CN" altLang="en-US" sz="1200" b="1" dirty="0" smtClean="0"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cxnSp>
        <p:nvCxnSpPr>
          <p:cNvPr id="28" name="肘形连接符 122"/>
          <p:cNvCxnSpPr>
            <a:stCxn id="22" idx="3"/>
            <a:endCxn id="4" idx="2"/>
          </p:cNvCxnSpPr>
          <p:nvPr/>
        </p:nvCxnSpPr>
        <p:spPr>
          <a:xfrm>
            <a:off x="5179060" y="3042285"/>
            <a:ext cx="390525" cy="749935"/>
          </a:xfrm>
          <a:prstGeom prst="bentConnector3">
            <a:avLst>
              <a:gd name="adj1" fmla="val 50081"/>
            </a:avLst>
          </a:prstGeom>
          <a:noFill/>
          <a:ln w="9525">
            <a:solidFill>
              <a:schemeClr val="tx1"/>
            </a:solidFill>
            <a:miter lim="800000"/>
          </a:ln>
        </p:spPr>
      </p:cxnSp>
      <p:cxnSp>
        <p:nvCxnSpPr>
          <p:cNvPr id="30" name="AutoShape 101"/>
          <p:cNvCxnSpPr>
            <a:cxnSpLocks noChangeShapeType="1"/>
            <a:stCxn id="100" idx="0"/>
            <a:endCxn id="9" idx="2"/>
          </p:cNvCxnSpPr>
          <p:nvPr/>
        </p:nvCxnSpPr>
        <p:spPr bwMode="auto">
          <a:xfrm rot="16200000" flipV="1">
            <a:off x="6851187" y="5101999"/>
            <a:ext cx="250531" cy="1485854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</a:ln>
        </p:spPr>
      </p:cxnSp>
      <p:sp>
        <p:nvSpPr>
          <p:cNvPr id="43" name="Rectangle 4"/>
          <p:cNvSpPr>
            <a:spLocks noChangeArrowheads="1"/>
          </p:cNvSpPr>
          <p:nvPr/>
        </p:nvSpPr>
        <p:spPr bwMode="auto">
          <a:xfrm>
            <a:off x="4307205" y="3952875"/>
            <a:ext cx="871220" cy="71945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txBody>
          <a:bodyPr lIns="90000" tIns="46800" rIns="90000" bIns="46800" anchor="ctr">
            <a:noAutofit/>
          </a:bodyPr>
          <a:lstStyle/>
          <a:p>
            <a:pPr lvl="0" algn="ctr">
              <a:buClrTx/>
              <a:buSzTx/>
              <a:buFontTx/>
            </a:pPr>
            <a:r>
              <a:rPr kumimoji="1" lang="zh-CN" altLang="en-US" sz="1200" b="1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需求</a:t>
            </a:r>
            <a:r>
              <a:rPr kumimoji="1" lang="zh-CN" altLang="en-US" sz="1200" b="1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与设计</a:t>
            </a:r>
            <a:endParaRPr kumimoji="1" lang="zh-CN" altLang="en-US" sz="1200" b="1" dirty="0" smtClean="0"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cxnSp>
        <p:nvCxnSpPr>
          <p:cNvPr id="46" name="肘形连接符 166"/>
          <p:cNvCxnSpPr>
            <a:cxnSpLocks noChangeShapeType="1"/>
            <a:stCxn id="43" idx="1"/>
            <a:endCxn id="58" idx="3"/>
          </p:cNvCxnSpPr>
          <p:nvPr/>
        </p:nvCxnSpPr>
        <p:spPr bwMode="auto">
          <a:xfrm rot="10800000">
            <a:off x="3729355" y="4303395"/>
            <a:ext cx="577850" cy="952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</a:ln>
        </p:spPr>
      </p:cxnSp>
      <p:sp>
        <p:nvSpPr>
          <p:cNvPr id="58" name="Rectangle 35"/>
          <p:cNvSpPr>
            <a:spLocks noChangeArrowheads="1"/>
          </p:cNvSpPr>
          <p:nvPr/>
        </p:nvSpPr>
        <p:spPr bwMode="auto">
          <a:xfrm>
            <a:off x="1802765" y="4192270"/>
            <a:ext cx="1926590" cy="2216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lIns="90000" tIns="46800" rIns="90000" bIns="46800" anchor="ctr">
            <a:noAutofit/>
          </a:bodyPr>
          <a:lstStyle/>
          <a:p>
            <a:pPr lvl="0" algn="ctr">
              <a:buClrTx/>
              <a:buSzTx/>
              <a:buFontTx/>
            </a:pPr>
            <a:r>
              <a:rPr kumimoji="1" lang="zh-CN" altLang="en-US" sz="1200" b="1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产品设计</a:t>
            </a:r>
            <a:endParaRPr kumimoji="1" lang="zh-CN" altLang="en-US" sz="1200" b="1" dirty="0" smtClean="0"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sp>
        <p:nvSpPr>
          <p:cNvPr id="60" name="Rectangle 49"/>
          <p:cNvSpPr>
            <a:spLocks noChangeArrowheads="1"/>
          </p:cNvSpPr>
          <p:nvPr/>
        </p:nvSpPr>
        <p:spPr bwMode="auto">
          <a:xfrm>
            <a:off x="1802765" y="4749800"/>
            <a:ext cx="1926590" cy="2216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lIns="90000" tIns="46800" rIns="90000" bIns="46800" anchor="ctr">
            <a:noAutofit/>
          </a:bodyPr>
          <a:lstStyle/>
          <a:p>
            <a:pPr lvl="0" algn="ctr">
              <a:buClrTx/>
              <a:buSzTx/>
              <a:buFontTx/>
            </a:pPr>
            <a:r>
              <a:rPr kumimoji="1" lang="zh-CN" altLang="en-US" sz="1200" b="1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共性需求与基线</a:t>
            </a:r>
            <a:r>
              <a:rPr kumimoji="1" lang="zh-CN" altLang="en-US" sz="1200" b="1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沉淀</a:t>
            </a:r>
            <a:endParaRPr kumimoji="1" lang="zh-CN" altLang="en-US" sz="1200" b="1" dirty="0" smtClean="0"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cxnSp>
        <p:nvCxnSpPr>
          <p:cNvPr id="74" name="肘形连接符 166"/>
          <p:cNvCxnSpPr>
            <a:cxnSpLocks noChangeShapeType="1"/>
            <a:stCxn id="43" idx="1"/>
            <a:endCxn id="60" idx="3"/>
          </p:cNvCxnSpPr>
          <p:nvPr/>
        </p:nvCxnSpPr>
        <p:spPr bwMode="auto">
          <a:xfrm rot="10800000" flipV="1">
            <a:off x="3729355" y="4312920"/>
            <a:ext cx="577850" cy="54800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</a:ln>
        </p:spPr>
      </p:cxnSp>
      <p:sp>
        <p:nvSpPr>
          <p:cNvPr id="86" name="Rectangle 25"/>
          <p:cNvSpPr>
            <a:spLocks noChangeArrowheads="1"/>
          </p:cNvSpPr>
          <p:nvPr/>
        </p:nvSpPr>
        <p:spPr bwMode="auto">
          <a:xfrm>
            <a:off x="1802765" y="2927985"/>
            <a:ext cx="1926590" cy="2298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lIns="90000" tIns="46800" rIns="90000" bIns="46800" anchor="ctr">
            <a:noAutofit/>
          </a:bodyPr>
          <a:lstStyle/>
          <a:p>
            <a:pPr lvl="0" algn="ctr">
              <a:buClrTx/>
              <a:buSzTx/>
              <a:buFontTx/>
            </a:pPr>
            <a:r>
              <a:rPr kumimoji="1" lang="zh-CN" altLang="en-US" sz="1200" b="1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方案策划及支持</a:t>
            </a:r>
            <a:endParaRPr kumimoji="1" lang="zh-CN" altLang="en-US" sz="1200" b="1" dirty="0" smtClean="0"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sp>
        <p:nvSpPr>
          <p:cNvPr id="99" name="Rectangle 102"/>
          <p:cNvSpPr>
            <a:spLocks noChangeArrowheads="1"/>
          </p:cNvSpPr>
          <p:nvPr/>
        </p:nvSpPr>
        <p:spPr bwMode="auto">
          <a:xfrm>
            <a:off x="5454325" y="5970191"/>
            <a:ext cx="1203125" cy="2928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</a:ln>
        </p:spPr>
        <p:txBody>
          <a:bodyPr wrap="none" lIns="82954" tIns="41477" rIns="82954" bIns="41477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200" dirty="0">
                <a:latin typeface="等线" panose="02010600030101010101" pitchFamily="2" charset="-122"/>
                <a:ea typeface="等线" panose="02010600030101010101" pitchFamily="2" charset="-122"/>
              </a:rPr>
              <a:t>流程制度优化</a:t>
            </a:r>
            <a:endParaRPr lang="zh-CN" altLang="en-US" sz="1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0" name="Rectangle 102"/>
          <p:cNvSpPr>
            <a:spLocks noChangeArrowheads="1"/>
          </p:cNvSpPr>
          <p:nvPr/>
        </p:nvSpPr>
        <p:spPr bwMode="auto">
          <a:xfrm>
            <a:off x="6918699" y="5970191"/>
            <a:ext cx="1601359" cy="29283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Overflow="overflow" horzOverflow="overflow" vert="horz" wrap="square" lIns="90000" tIns="46800" rIns="90000" bIns="4680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kumimoji="1" lang="zh-CN" altLang="en-US" sz="1200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人员培养</a:t>
            </a:r>
            <a:r>
              <a:rPr kumimoji="1" lang="zh-CN" altLang="en-US" sz="1200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及团队管理</a:t>
            </a:r>
            <a:endParaRPr kumimoji="1" lang="zh-CN" altLang="en-US" sz="1200" dirty="0" smtClean="0"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sp>
        <p:nvSpPr>
          <p:cNvPr id="113" name="Rectangle 20"/>
          <p:cNvSpPr>
            <a:spLocks noChangeArrowheads="1"/>
          </p:cNvSpPr>
          <p:nvPr/>
        </p:nvSpPr>
        <p:spPr bwMode="auto">
          <a:xfrm>
            <a:off x="5542010" y="1937541"/>
            <a:ext cx="1383031" cy="34390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 lIns="67500" tIns="35100" rIns="67500" bIns="35100" anchor="ctr"/>
          <a:lstStyle/>
          <a:p>
            <a:pPr algn="ctr"/>
            <a:r>
              <a:rPr lang="zh-CN" altLang="en-US" sz="1200" dirty="0">
                <a:latin typeface="等线" panose="02010600030101010101" pitchFamily="2" charset="-122"/>
                <a:ea typeface="等线" panose="02010600030101010101" pitchFamily="2" charset="-122"/>
              </a:rPr>
              <a:t>基本素质</a:t>
            </a:r>
            <a:endParaRPr lang="zh-CN" altLang="en-US" sz="1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114" name="AutoShape 25"/>
          <p:cNvCxnSpPr>
            <a:cxnSpLocks noChangeShapeType="1"/>
            <a:stCxn id="119" idx="2"/>
            <a:endCxn id="113" idx="0"/>
          </p:cNvCxnSpPr>
          <p:nvPr/>
        </p:nvCxnSpPr>
        <p:spPr bwMode="auto">
          <a:xfrm rot="16200000" flipH="1">
            <a:off x="5015727" y="719742"/>
            <a:ext cx="242598" cy="2193000"/>
          </a:xfrm>
          <a:prstGeom prst="bentConnector3">
            <a:avLst>
              <a:gd name="adj1" fmla="val 50000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</a:ln>
        </p:spPr>
      </p:cxnSp>
      <p:cxnSp>
        <p:nvCxnSpPr>
          <p:cNvPr id="115" name="AutoShape 26"/>
          <p:cNvCxnSpPr>
            <a:cxnSpLocks noChangeShapeType="1"/>
            <a:stCxn id="118" idx="2"/>
            <a:endCxn id="113" idx="0"/>
          </p:cNvCxnSpPr>
          <p:nvPr/>
        </p:nvCxnSpPr>
        <p:spPr bwMode="auto">
          <a:xfrm rot="5400000">
            <a:off x="6365457" y="1563013"/>
            <a:ext cx="242598" cy="506459"/>
          </a:xfrm>
          <a:prstGeom prst="bentConnector3">
            <a:avLst>
              <a:gd name="adj1" fmla="val 50000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</a:ln>
        </p:spPr>
      </p:cxnSp>
      <p:cxnSp>
        <p:nvCxnSpPr>
          <p:cNvPr id="116" name="AutoShape 27"/>
          <p:cNvCxnSpPr>
            <a:cxnSpLocks noChangeShapeType="1"/>
            <a:stCxn id="121" idx="2"/>
            <a:endCxn id="113" idx="0"/>
          </p:cNvCxnSpPr>
          <p:nvPr/>
        </p:nvCxnSpPr>
        <p:spPr bwMode="auto">
          <a:xfrm rot="16200000" flipH="1">
            <a:off x="5474617" y="1178632"/>
            <a:ext cx="242598" cy="1275220"/>
          </a:xfrm>
          <a:prstGeom prst="bentConnector3">
            <a:avLst>
              <a:gd name="adj1" fmla="val 50000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</a:ln>
        </p:spPr>
      </p:cxnSp>
      <p:cxnSp>
        <p:nvCxnSpPr>
          <p:cNvPr id="117" name="AutoShape 28"/>
          <p:cNvCxnSpPr>
            <a:cxnSpLocks noChangeShapeType="1"/>
            <a:stCxn id="120" idx="2"/>
            <a:endCxn id="113" idx="0"/>
          </p:cNvCxnSpPr>
          <p:nvPr/>
        </p:nvCxnSpPr>
        <p:spPr bwMode="auto">
          <a:xfrm rot="16200000" flipH="1">
            <a:off x="5924478" y="1628493"/>
            <a:ext cx="242598" cy="375498"/>
          </a:xfrm>
          <a:prstGeom prst="bentConnector3">
            <a:avLst>
              <a:gd name="adj1" fmla="val 50000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</a:ln>
        </p:spPr>
      </p:cxnSp>
      <p:sp>
        <p:nvSpPr>
          <p:cNvPr id="118" name="Rectangle 21"/>
          <p:cNvSpPr>
            <a:spLocks noChangeArrowheads="1"/>
          </p:cNvSpPr>
          <p:nvPr/>
        </p:nvSpPr>
        <p:spPr bwMode="auto">
          <a:xfrm>
            <a:off x="6332711" y="1397036"/>
            <a:ext cx="814548" cy="29790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 lIns="67500" tIns="35100" rIns="67500" bIns="35100" anchor="ctr"/>
          <a:lstStyle/>
          <a:p>
            <a:pPr algn="ctr"/>
            <a:r>
              <a:rPr lang="zh-CN" altLang="en-US" sz="1200" dirty="0">
                <a:latin typeface="等线" panose="02010600030101010101" pitchFamily="2" charset="-122"/>
                <a:ea typeface="等线" panose="02010600030101010101" pitchFamily="2" charset="-122"/>
              </a:rPr>
              <a:t>组织绩效</a:t>
            </a:r>
            <a:endParaRPr lang="zh-CN" altLang="en-US" sz="1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19" name="Rectangle 22"/>
          <p:cNvSpPr>
            <a:spLocks noChangeArrowheads="1"/>
          </p:cNvSpPr>
          <p:nvPr/>
        </p:nvSpPr>
        <p:spPr bwMode="auto">
          <a:xfrm>
            <a:off x="3633252" y="1397036"/>
            <a:ext cx="814548" cy="29790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 lIns="67500" tIns="35100" rIns="67500" bIns="35100" anchor="ctr"/>
          <a:lstStyle/>
          <a:p>
            <a:pPr algn="ctr"/>
            <a:r>
              <a:rPr lang="zh-CN" altLang="en-US" sz="1200" dirty="0">
                <a:latin typeface="等线" panose="02010600030101010101" pitchFamily="2" charset="-122"/>
                <a:ea typeface="等线" panose="02010600030101010101" pitchFamily="2" charset="-122"/>
              </a:rPr>
              <a:t>成就导向</a:t>
            </a:r>
            <a:endParaRPr lang="zh-CN" altLang="en-US" sz="1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20" name="Rectangle 23"/>
          <p:cNvSpPr>
            <a:spLocks noChangeArrowheads="1"/>
          </p:cNvSpPr>
          <p:nvPr/>
        </p:nvSpPr>
        <p:spPr bwMode="auto">
          <a:xfrm>
            <a:off x="5438077" y="1397036"/>
            <a:ext cx="839902" cy="29790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 lIns="67500" tIns="35100" rIns="67500" bIns="35100" anchor="ctr"/>
          <a:lstStyle/>
          <a:p>
            <a:pPr algn="ctr"/>
            <a:r>
              <a:rPr lang="zh-CN" altLang="en-US" sz="1200" dirty="0">
                <a:latin typeface="等线" panose="02010600030101010101" pitchFamily="2" charset="-122"/>
                <a:ea typeface="等线" panose="02010600030101010101" pitchFamily="2" charset="-122"/>
              </a:rPr>
              <a:t>学习能力</a:t>
            </a:r>
            <a:endParaRPr lang="zh-CN" altLang="en-US" sz="1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21" name="Rectangle 24"/>
          <p:cNvSpPr>
            <a:spLocks noChangeArrowheads="1"/>
          </p:cNvSpPr>
          <p:nvPr/>
        </p:nvSpPr>
        <p:spPr bwMode="auto">
          <a:xfrm>
            <a:off x="4508821" y="1397036"/>
            <a:ext cx="898970" cy="29790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 lIns="67500" tIns="35100" rIns="67500" bIns="35100" anchor="ctr"/>
          <a:lstStyle/>
          <a:p>
            <a:pPr algn="ctr"/>
            <a:r>
              <a:rPr lang="zh-CN" altLang="en-US" sz="1200" dirty="0">
                <a:latin typeface="等线" panose="02010600030101010101" pitchFamily="2" charset="-122"/>
                <a:ea typeface="等线" panose="02010600030101010101" pitchFamily="2" charset="-122"/>
              </a:rPr>
              <a:t>关注客户</a:t>
            </a:r>
            <a:endParaRPr lang="zh-CN" altLang="en-US" sz="1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22" name="Rectangle 88"/>
          <p:cNvSpPr>
            <a:spLocks noChangeArrowheads="1"/>
          </p:cNvSpPr>
          <p:nvPr/>
        </p:nvSpPr>
        <p:spPr bwMode="auto">
          <a:xfrm>
            <a:off x="7171256" y="1397036"/>
            <a:ext cx="987280" cy="29790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 lIns="67500" tIns="35100" rIns="67500" bIns="35100" anchor="ctr"/>
          <a:lstStyle/>
          <a:p>
            <a:pPr algn="ctr"/>
            <a:r>
              <a:rPr lang="zh-CN" altLang="en-US" sz="1200">
                <a:latin typeface="等线" panose="02010600030101010101" pitchFamily="2" charset="-122"/>
                <a:ea typeface="等线" panose="02010600030101010101" pitchFamily="2" charset="-122"/>
              </a:rPr>
              <a:t>团队领导力</a:t>
            </a:r>
            <a:endParaRPr lang="zh-CN" altLang="en-US" sz="120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23" name="Rectangle 89"/>
          <p:cNvSpPr>
            <a:spLocks noChangeArrowheads="1"/>
          </p:cNvSpPr>
          <p:nvPr/>
        </p:nvSpPr>
        <p:spPr bwMode="auto">
          <a:xfrm>
            <a:off x="8158536" y="1397036"/>
            <a:ext cx="763548" cy="29790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 lIns="67500" tIns="35100" rIns="67500" bIns="35100" anchor="ctr"/>
          <a:lstStyle/>
          <a:p>
            <a:pPr algn="ctr"/>
            <a:r>
              <a:rPr lang="zh-CN" altLang="en-US" sz="1200" dirty="0">
                <a:latin typeface="等线" panose="02010600030101010101" pitchFamily="2" charset="-122"/>
                <a:ea typeface="等线" panose="02010600030101010101" pitchFamily="2" charset="-122"/>
              </a:rPr>
              <a:t>坚韧性</a:t>
            </a:r>
            <a:endParaRPr lang="zh-CN" altLang="en-US" sz="1200" dirty="0"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124" name="AutoShape 91"/>
          <p:cNvCxnSpPr>
            <a:cxnSpLocks noChangeShapeType="1"/>
            <a:stCxn id="122" idx="2"/>
            <a:endCxn id="113" idx="0"/>
          </p:cNvCxnSpPr>
          <p:nvPr/>
        </p:nvCxnSpPr>
        <p:spPr bwMode="auto">
          <a:xfrm rot="5400000">
            <a:off x="6827912" y="1100557"/>
            <a:ext cx="242598" cy="1431370"/>
          </a:xfrm>
          <a:prstGeom prst="bentConnector3">
            <a:avLst>
              <a:gd name="adj1" fmla="val 50000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</a:ln>
        </p:spPr>
      </p:cxnSp>
      <p:cxnSp>
        <p:nvCxnSpPr>
          <p:cNvPr id="125" name="AutoShape 92"/>
          <p:cNvCxnSpPr>
            <a:cxnSpLocks noChangeShapeType="1"/>
            <a:stCxn id="123" idx="2"/>
            <a:endCxn id="113" idx="0"/>
          </p:cNvCxnSpPr>
          <p:nvPr/>
        </p:nvCxnSpPr>
        <p:spPr bwMode="auto">
          <a:xfrm rot="5400000">
            <a:off x="7265619" y="662850"/>
            <a:ext cx="242598" cy="2306784"/>
          </a:xfrm>
          <a:prstGeom prst="bentConnector3">
            <a:avLst>
              <a:gd name="adj1" fmla="val 50000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</a:ln>
        </p:spPr>
      </p:cxnSp>
      <p:cxnSp>
        <p:nvCxnSpPr>
          <p:cNvPr id="126" name="AutoShape 14"/>
          <p:cNvCxnSpPr>
            <a:cxnSpLocks noChangeShapeType="1"/>
            <a:stCxn id="4" idx="0"/>
            <a:endCxn id="113" idx="2"/>
          </p:cNvCxnSpPr>
          <p:nvPr/>
        </p:nvCxnSpPr>
        <p:spPr bwMode="auto">
          <a:xfrm rot="16200000">
            <a:off x="5706745" y="2808605"/>
            <a:ext cx="1054100" cy="3175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</a:ln>
        </p:spPr>
      </p:cxnSp>
      <p:sp>
        <p:nvSpPr>
          <p:cNvPr id="3" name="文本框 2"/>
          <p:cNvSpPr txBox="1"/>
          <p:nvPr/>
        </p:nvSpPr>
        <p:spPr>
          <a:xfrm>
            <a:off x="170815" y="180340"/>
            <a:ext cx="52825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交付产品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管理任职资格模型全集（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26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年修订后）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Rectangle 34"/>
          <p:cNvSpPr>
            <a:spLocks noChangeArrowheads="1"/>
          </p:cNvSpPr>
          <p:nvPr/>
        </p:nvSpPr>
        <p:spPr bwMode="auto">
          <a:xfrm>
            <a:off x="1802765" y="3551555"/>
            <a:ext cx="1926590" cy="2216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txBody>
          <a:bodyPr wrap="square" lIns="90000" tIns="46800" rIns="90000" bIns="46800" anchor="ctr">
            <a:noAutofit/>
          </a:bodyPr>
          <a:p>
            <a:pPr lvl="0" algn="ctr">
              <a:buClrTx/>
              <a:buSzTx/>
              <a:buFontTx/>
            </a:pPr>
            <a:r>
              <a:rPr kumimoji="1" lang="zh-CN" altLang="en-US" sz="1200" b="1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需求管理</a:t>
            </a:r>
            <a:endParaRPr kumimoji="1" lang="zh-CN" altLang="en-US" sz="1200" b="1" dirty="0" smtClean="0"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cxnSp>
        <p:nvCxnSpPr>
          <p:cNvPr id="13" name="肘形连接符 165"/>
          <p:cNvCxnSpPr>
            <a:cxnSpLocks noChangeShapeType="1"/>
            <a:stCxn id="43" idx="1"/>
            <a:endCxn id="8" idx="3"/>
          </p:cNvCxnSpPr>
          <p:nvPr/>
        </p:nvCxnSpPr>
        <p:spPr bwMode="auto">
          <a:xfrm rot="10800000">
            <a:off x="3729355" y="3662680"/>
            <a:ext cx="577850" cy="65024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</a:ln>
        </p:spPr>
      </p:cxnSp>
      <p:sp>
        <p:nvSpPr>
          <p:cNvPr id="17" name="Rectangle 67"/>
          <p:cNvSpPr>
            <a:spLocks noChangeArrowheads="1"/>
          </p:cNvSpPr>
          <p:nvPr/>
        </p:nvSpPr>
        <p:spPr bwMode="auto">
          <a:xfrm>
            <a:off x="8618220" y="2812415"/>
            <a:ext cx="1889760" cy="23050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lIns="90000" tIns="46800" rIns="90000" bIns="46800" anchor="ctr">
            <a:noAutofit/>
          </a:bodyPr>
          <a:p>
            <a:pPr lvl="0" algn="ctr">
              <a:buClrTx/>
              <a:buSzTx/>
              <a:buFontTx/>
            </a:pPr>
            <a:r>
              <a:rPr kumimoji="1" lang="zh-CN" altLang="en-US" sz="1200" b="1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客户重大问题处理</a:t>
            </a:r>
            <a:endParaRPr kumimoji="1" lang="zh-CN" altLang="en-US" sz="1200" b="1" dirty="0" smtClean="0"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sp>
        <p:nvSpPr>
          <p:cNvPr id="26" name="Rectangle 67"/>
          <p:cNvSpPr>
            <a:spLocks noChangeArrowheads="1"/>
          </p:cNvSpPr>
          <p:nvPr/>
        </p:nvSpPr>
        <p:spPr bwMode="auto">
          <a:xfrm>
            <a:off x="8617585" y="4076700"/>
            <a:ext cx="1889760" cy="2305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txBody>
          <a:bodyPr wrap="square" lIns="90000" tIns="46800" rIns="90000" bIns="46800" anchor="ctr">
            <a:noAutofit/>
          </a:bodyPr>
          <a:p>
            <a:pPr lvl="0" algn="ctr">
              <a:buClrTx/>
              <a:buSzTx/>
              <a:buFontTx/>
            </a:pPr>
            <a:r>
              <a:rPr kumimoji="1" lang="zh-CN" altLang="en-US" sz="1200" b="1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培训与</a:t>
            </a:r>
            <a:r>
              <a:rPr kumimoji="1" lang="zh-CN" altLang="en-US" sz="1200" b="1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汇报</a:t>
            </a:r>
            <a:endParaRPr kumimoji="1" lang="zh-CN" altLang="en-US" sz="1200" b="1" dirty="0" smtClean="0"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sp>
        <p:nvSpPr>
          <p:cNvPr id="14" name="Rectangle 49"/>
          <p:cNvSpPr>
            <a:spLocks noChangeArrowheads="1"/>
          </p:cNvSpPr>
          <p:nvPr/>
        </p:nvSpPr>
        <p:spPr bwMode="auto">
          <a:xfrm>
            <a:off x="8617585" y="3439795"/>
            <a:ext cx="1889760" cy="22288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lIns="90000" tIns="46800" rIns="90000" bIns="46800" anchor="ctr">
            <a:noAutofit/>
          </a:bodyPr>
          <a:p>
            <a:pPr lvl="0" algn="ctr">
              <a:buClrTx/>
              <a:buSzTx/>
              <a:buFontTx/>
            </a:pPr>
            <a:r>
              <a:rPr kumimoji="1" lang="zh-CN" altLang="en-US" sz="1200" b="1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项目成效保障</a:t>
            </a:r>
            <a:endParaRPr kumimoji="1" lang="zh-CN" altLang="en-US" sz="1200" b="1" dirty="0" smtClean="0"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  <p:cxnSp>
        <p:nvCxnSpPr>
          <p:cNvPr id="33" name="肘形连接符 120"/>
          <p:cNvCxnSpPr>
            <a:stCxn id="22" idx="1"/>
            <a:endCxn id="86" idx="3"/>
          </p:cNvCxnSpPr>
          <p:nvPr/>
        </p:nvCxnSpPr>
        <p:spPr>
          <a:xfrm rot="10800000" flipV="1">
            <a:off x="3729355" y="3042285"/>
            <a:ext cx="578485" cy="635"/>
          </a:xfrm>
          <a:prstGeom prst="bentConnector3">
            <a:avLst>
              <a:gd name="adj1" fmla="val 49945"/>
            </a:avLst>
          </a:prstGeom>
          <a:noFill/>
          <a:ln w="9525">
            <a:solidFill>
              <a:schemeClr val="tx1"/>
            </a:solidFill>
            <a:miter lim="800000"/>
          </a:ln>
        </p:spPr>
      </p:cxnSp>
      <p:cxnSp>
        <p:nvCxnSpPr>
          <p:cNvPr id="37" name="肘形连接符 120"/>
          <p:cNvCxnSpPr>
            <a:stCxn id="17" idx="1"/>
            <a:endCxn id="16" idx="3"/>
          </p:cNvCxnSpPr>
          <p:nvPr/>
        </p:nvCxnSpPr>
        <p:spPr>
          <a:xfrm rot="10800000" flipV="1">
            <a:off x="8175625" y="2927985"/>
            <a:ext cx="442595" cy="864235"/>
          </a:xfrm>
          <a:prstGeom prst="bentConnector3">
            <a:avLst>
              <a:gd name="adj1" fmla="val 49928"/>
            </a:avLst>
          </a:prstGeom>
          <a:noFill/>
          <a:ln w="9525">
            <a:solidFill>
              <a:schemeClr val="tx1"/>
            </a:solidFill>
            <a:miter lim="800000"/>
          </a:ln>
        </p:spPr>
      </p:cxnSp>
      <p:cxnSp>
        <p:nvCxnSpPr>
          <p:cNvPr id="39" name="肘形连接符 120"/>
          <p:cNvCxnSpPr>
            <a:stCxn id="14" idx="1"/>
            <a:endCxn id="16" idx="3"/>
          </p:cNvCxnSpPr>
          <p:nvPr/>
        </p:nvCxnSpPr>
        <p:spPr>
          <a:xfrm rot="10800000" flipV="1">
            <a:off x="8175625" y="3551555"/>
            <a:ext cx="441960" cy="24066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</a:ln>
        </p:spPr>
      </p:cxnSp>
      <p:cxnSp>
        <p:nvCxnSpPr>
          <p:cNvPr id="50" name="肘形连接符 120"/>
          <p:cNvCxnSpPr>
            <a:stCxn id="26" idx="1"/>
            <a:endCxn id="16" idx="3"/>
          </p:cNvCxnSpPr>
          <p:nvPr/>
        </p:nvCxnSpPr>
        <p:spPr>
          <a:xfrm rot="10800000">
            <a:off x="8175625" y="3792220"/>
            <a:ext cx="441960" cy="4000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</a:ln>
        </p:spPr>
      </p:cxnSp>
      <p:cxnSp>
        <p:nvCxnSpPr>
          <p:cNvPr id="65" name="肘形连接符 120"/>
          <p:cNvCxnSpPr>
            <a:stCxn id="31" idx="1"/>
            <a:endCxn id="16" idx="3"/>
          </p:cNvCxnSpPr>
          <p:nvPr/>
        </p:nvCxnSpPr>
        <p:spPr>
          <a:xfrm rot="10800000">
            <a:off x="8175625" y="3792220"/>
            <a:ext cx="441960" cy="106426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</a:ln>
        </p:spPr>
      </p:cxnSp>
      <p:sp>
        <p:nvSpPr>
          <p:cNvPr id="19" name="文本框 18"/>
          <p:cNvSpPr txBox="1"/>
          <p:nvPr/>
        </p:nvSpPr>
        <p:spPr>
          <a:xfrm>
            <a:off x="2035175" y="3157855"/>
            <a:ext cx="1322070" cy="4819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endParaRPr lang="zh-CN" altLang="en-US" sz="1000" b="1">
              <a:solidFill>
                <a:schemeClr val="tx1"/>
              </a:solidFill>
            </a:endParaRPr>
          </a:p>
        </p:txBody>
      </p:sp>
      <p:sp>
        <p:nvSpPr>
          <p:cNvPr id="31" name="Rectangle 67"/>
          <p:cNvSpPr>
            <a:spLocks noChangeArrowheads="1"/>
          </p:cNvSpPr>
          <p:nvPr/>
        </p:nvSpPr>
        <p:spPr bwMode="auto">
          <a:xfrm>
            <a:off x="8617585" y="4740910"/>
            <a:ext cx="1889760" cy="2305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lIns="90000" tIns="46800" rIns="90000" bIns="46800" anchor="ctr">
            <a:noAutofit/>
          </a:bodyPr>
          <a:p>
            <a:pPr lvl="0" algn="ctr">
              <a:buClrTx/>
              <a:buSzTx/>
              <a:buFontTx/>
            </a:pPr>
            <a:r>
              <a:rPr kumimoji="1" lang="zh-CN" altLang="en-US" sz="1200" b="1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超级</a:t>
            </a:r>
            <a:r>
              <a:rPr kumimoji="1" lang="zh-CN" altLang="en-US" sz="1200" b="1" dirty="0" smtClean="0">
                <a:latin typeface="等线" panose="02010600030101010101" pitchFamily="2" charset="-122"/>
                <a:ea typeface="等线" panose="02010600030101010101" pitchFamily="2" charset="-122"/>
                <a:sym typeface="+mn-ea"/>
              </a:rPr>
              <a:t>个体扩展</a:t>
            </a:r>
            <a:endParaRPr kumimoji="1" lang="zh-CN" altLang="en-US" sz="1200" b="1" dirty="0" smtClean="0">
              <a:latin typeface="等线" panose="02010600030101010101" pitchFamily="2" charset="-122"/>
              <a:ea typeface="等线" panose="02010600030101010101" pitchFamily="2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170755" y="180053"/>
            <a:ext cx="467611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职级要求</a:t>
            </a:r>
            <a:endParaRPr lang="zh-CN" altLang="en-US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552450" y="1045845"/>
          <a:ext cx="10871835" cy="462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2812"/>
                <a:gridCol w="2702570"/>
                <a:gridCol w="2268989"/>
                <a:gridCol w="1075493"/>
                <a:gridCol w="1075970"/>
                <a:gridCol w="1075971"/>
              </a:tblGrid>
              <a:tr h="355600"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业务单元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活动类别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CE1"/>
                    </a:solidFill>
                  </a:tcPr>
                </a:tc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职级要求</a:t>
                      </a:r>
                      <a:endParaRPr lang="zh-CN" altLang="en-US" sz="12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55600">
                <a:tc vMerge="1">
                  <a:tcPr marL="12700" marR="12700" marT="12700" vert="horz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cPr marL="12700" marR="12700" marT="12700" vert="horz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</a:rPr>
                        <a:t>P2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</a:rPr>
                        <a:t>P3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</a:rPr>
                        <a:t>P4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</a:rPr>
                        <a:t>P5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5600">
                <a:tc>
                  <a:txBody>
                    <a:bodyPr/>
                    <a:p>
                      <a:pPr lvl="0" algn="ctr">
                        <a:buClrTx/>
                        <a:buSzTx/>
                        <a:buFontTx/>
                      </a:pPr>
                      <a:r>
                        <a:rPr kumimoji="1" lang="zh-CN" altLang="en-US" sz="1000" b="1" dirty="0" smtClean="0">
                          <a:latin typeface="等线" panose="02010600030101010101" pitchFamily="2" charset="-122"/>
                          <a:ea typeface="等线" panose="02010600030101010101" pitchFamily="2" charset="-122"/>
                          <a:sym typeface="+mn-ea"/>
                        </a:rPr>
                        <a:t>方案策划</a:t>
                      </a:r>
                      <a:endParaRPr lang="zh-CN" sz="100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sym typeface="+mn-ea"/>
                        </a:rPr>
                        <a:t>方案策划及支持</a:t>
                      </a:r>
                      <a:endParaRPr lang="zh-CN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不要求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可选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可选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可选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5600">
                <a:tc rowSpan="3">
                  <a:txBody>
                    <a:bodyPr/>
                    <a:p>
                      <a:pPr lvl="0" algn="ctr">
                        <a:buClrTx/>
                        <a:buSzTx/>
                        <a:buFontTx/>
                      </a:pPr>
                      <a:r>
                        <a:rPr kumimoji="1" lang="zh-CN" altLang="en-US" sz="1000" b="1" dirty="0" smtClean="0">
                          <a:latin typeface="等线" panose="02010600030101010101" pitchFamily="2" charset="-122"/>
                          <a:ea typeface="等线" panose="02010600030101010101" pitchFamily="2" charset="-122"/>
                          <a:sym typeface="+mn-ea"/>
                        </a:rPr>
                        <a:t>需求与设计</a:t>
                      </a:r>
                      <a:endParaRPr lang="zh-CN" sz="100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lvl="0" algn="ctr">
                        <a:buClrTx/>
                        <a:buSzTx/>
                        <a:buFontTx/>
                      </a:pPr>
                      <a:r>
                        <a:rPr lang="zh-CN" sz="10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sym typeface="+mn-ea"/>
                        </a:rPr>
                        <a:t>需求管理</a:t>
                      </a:r>
                      <a:endParaRPr lang="zh-CN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必选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必选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必选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可选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5600">
                <a:tc vMerge="1"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sz="10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产品设计</a:t>
                      </a:r>
                      <a:endParaRPr lang="zh-CN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必选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必选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可选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不要求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55600">
                <a:tc vMerge="1"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sz="10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共性需求及基线沉淀</a:t>
                      </a:r>
                      <a:endParaRPr lang="zh-CN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可选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可选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必选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sym typeface="+mn-ea"/>
                        </a:rPr>
                        <a:t>可选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5600">
                <a:tc rowSpan="4">
                  <a:txBody>
                    <a:bodyPr/>
                    <a:p>
                      <a:pPr lvl="0" algn="ctr">
                        <a:buClrTx/>
                        <a:buSzTx/>
                        <a:buFontTx/>
                      </a:pPr>
                      <a:r>
                        <a:rPr kumimoji="1" lang="zh-CN" altLang="en-US" sz="1000" b="1" dirty="0" smtClean="0">
                          <a:latin typeface="等线" panose="02010600030101010101" pitchFamily="2" charset="-122"/>
                          <a:ea typeface="等线" panose="02010600030101010101" pitchFamily="2" charset="-122"/>
                          <a:sym typeface="+mn-ea"/>
                        </a:rPr>
                        <a:t>项目保障</a:t>
                      </a:r>
                      <a:endParaRPr lang="zh-CN" sz="100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sym typeface="+mn-ea"/>
                        </a:rPr>
                        <a:t>客户重大问题处理</a:t>
                      </a:r>
                      <a:endParaRPr lang="zh-CN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>
                          <a:solidFill>
                            <a:srgbClr val="000000"/>
                          </a:solidFill>
                          <a:highlight>
                            <a:srgbClr val="C0C0C0"/>
                          </a:highlight>
                          <a:latin typeface="Arial" panose="020B0604020202020204" pitchFamily="34" charset="0"/>
                          <a:ea typeface="微软雅黑" panose="020B0503020204020204" pitchFamily="34" charset="-122"/>
                          <a:sym typeface="+mn-ea"/>
                        </a:rPr>
                        <a:t>不要求</a:t>
                      </a:r>
                      <a:endParaRPr lang="zh-CN" altLang="en-US" sz="1200" b="0">
                        <a:solidFill>
                          <a:srgbClr val="000000"/>
                        </a:solidFill>
                        <a:highlight>
                          <a:srgbClr val="C0C0C0"/>
                        </a:highlight>
                        <a:latin typeface="Arial" panose="020B0604020202020204" pitchFamily="34" charset="0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可选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必选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sym typeface="+mn-ea"/>
                        </a:rPr>
                        <a:t>必选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55600">
                <a:tc vMerge="1">
                  <a:tcPr marL="12700" marR="12700" marT="12700" vert="horz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sym typeface="+mn-ea"/>
                        </a:rPr>
                        <a:t>培训与汇报</a:t>
                      </a:r>
                      <a:endParaRPr lang="zh-CN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必选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必选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必选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sym typeface="+mn-ea"/>
                        </a:rPr>
                        <a:t>必选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55600">
                <a:tc vMerge="1">
                  <a:tcPr/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sz="10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项目成效保障</a:t>
                      </a:r>
                      <a:endParaRPr lang="zh-CN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可选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必选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必选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可选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5600">
                <a:tc vMerge="1"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lvl="0" algn="ctr">
                        <a:buClrTx/>
                        <a:buSzTx/>
                        <a:buFontTx/>
                      </a:pPr>
                      <a:r>
                        <a:rPr lang="zh-CN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sym typeface="+mn-ea"/>
                        </a:rPr>
                        <a:t>超级个体</a:t>
                      </a:r>
                      <a:r>
                        <a:rPr lang="zh-CN" sz="1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sym typeface="+mn-ea"/>
                        </a:rPr>
                        <a:t>扩展</a:t>
                      </a:r>
                      <a:endParaRPr lang="zh-CN" sz="100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sym typeface="+mn-ea"/>
                        </a:rPr>
                        <a:t>可选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sym typeface="+mn-ea"/>
                        </a:rPr>
                        <a:t>可选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sym typeface="+mn-ea"/>
                        </a:rPr>
                        <a:t>可选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  <a:sym typeface="+mn-ea"/>
                        </a:rPr>
                        <a:t>可选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55600">
                <a:tc rowSpan="3"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sz="10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体系建设</a:t>
                      </a:r>
                      <a:endParaRPr lang="zh-CN" sz="10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sz="10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知识分享与传承</a:t>
                      </a:r>
                      <a:endParaRPr lang="zh-CN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可选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必选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必选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可选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5600">
                <a:tc vMerge="1"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sz="10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流程制度优化</a:t>
                      </a:r>
                      <a:endParaRPr lang="zh-CN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不要求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可选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可选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必选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55600">
                <a:tc vMerge="1">
                  <a:tcPr marL="12700" marR="12700" marT="12700" vert="horz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sz="10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人员培养及团队管理</a:t>
                      </a:r>
                      <a:endParaRPr lang="zh-CN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不要求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可选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可选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必选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856*364"/>
  <p:tag name="TABLE_ENDDRAG_RECT" val="31*76*856*364"/>
</p:tagLst>
</file>

<file path=ppt/tags/tag2.xml><?xml version="1.0" encoding="utf-8"?>
<p:tagLst xmlns:p="http://schemas.openxmlformats.org/presentationml/2006/main">
  <p:tag name="commondata" val="eyJoZGlkIjoiM2FlMGVkYzc3ZmQxZTAxNDhlYWExOGNkNjk0YTYyMzQ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788</Words>
  <Application>WPS 演示</Application>
  <PresentationFormat>宽屏</PresentationFormat>
  <Paragraphs>299</Paragraphs>
  <Slides>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1" baseType="lpstr">
      <vt:lpstr>Arial</vt:lpstr>
      <vt:lpstr>宋体</vt:lpstr>
      <vt:lpstr>Wingdings</vt:lpstr>
      <vt:lpstr>等线</vt:lpstr>
      <vt:lpstr>微软雅黑</vt:lpstr>
      <vt:lpstr>Arial Unicode MS</vt:lpstr>
      <vt:lpstr>等线 Light</vt:lpstr>
      <vt:lpstr>Office 主题​​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li na</dc:creator>
  <cp:lastModifiedBy>admin</cp:lastModifiedBy>
  <cp:revision>157</cp:revision>
  <cp:lastPrinted>2020-10-09T02:46:00Z</cp:lastPrinted>
  <dcterms:created xsi:type="dcterms:W3CDTF">2020-08-17T07:41:00Z</dcterms:created>
  <dcterms:modified xsi:type="dcterms:W3CDTF">2026-08-03T01:17:15Z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2052-12.8.2.21555</vt:lpwstr>
  </property>
  <property fmtid="{D5CDD505-2E9C-101B-9397-08002B2CF9AE}" pid="3" name="CWMffa322d0131f11ef8000638500006285">
    <vt:lpwstr>CWM8yv12mXN8RG7FnNYvA7feh+6JhBeDvGNAOgl+udpQ/JU04qHIohl0vMspjzfzrdXmVFgv4TNq4ZIKfuVlqYxnQ==</vt:lpwstr>
  </property>
  <property fmtid="{D5CDD505-2E9C-101B-9397-08002B2CF9AE}" pid="4" name="ICV">
    <vt:lpwstr>7598730952B24D2780B778FBE75FFDBE_13</vt:lpwstr>
  </property>
</Properties>
</file>